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71" r:id="rId6"/>
    <p:sldId id="259" r:id="rId7"/>
    <p:sldId id="260" r:id="rId8"/>
    <p:sldId id="261" r:id="rId9"/>
    <p:sldId id="263" r:id="rId10"/>
    <p:sldId id="264" r:id="rId11"/>
    <p:sldId id="272" r:id="rId12"/>
    <p:sldId id="266" r:id="rId13"/>
    <p:sldId id="265" r:id="rId14"/>
    <p:sldId id="267" r:id="rId15"/>
    <p:sldId id="275" r:id="rId16"/>
    <p:sldId id="268" r:id="rId17"/>
    <p:sldId id="269" r:id="rId18"/>
    <p:sldId id="274" r:id="rId19"/>
    <p:sldId id="273"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AD9301-B900-2C70-0A3A-4DEDA9B6CC9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CEE88F0-27DA-AAF3-2606-C7979C5E47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4B40ED9-4740-116A-008E-FFF5A3C497D0}"/>
              </a:ext>
            </a:extLst>
          </p:cNvPr>
          <p:cNvSpPr>
            <a:spLocks noGrp="1"/>
          </p:cNvSpPr>
          <p:nvPr>
            <p:ph type="dt" sz="half" idx="10"/>
          </p:nvPr>
        </p:nvSpPr>
        <p:spPr/>
        <p:txBody>
          <a:bodyPr/>
          <a:lstStyle/>
          <a:p>
            <a:fld id="{EB6393F8-1311-4F40-9FE4-FB92F1CB3C1E}" type="datetimeFigureOut">
              <a:rPr lang="nl-NL" smtClean="0"/>
              <a:t>8-9-2022</a:t>
            </a:fld>
            <a:endParaRPr lang="nl-NL"/>
          </a:p>
        </p:txBody>
      </p:sp>
      <p:sp>
        <p:nvSpPr>
          <p:cNvPr id="5" name="Tijdelijke aanduiding voor voettekst 4">
            <a:extLst>
              <a:ext uri="{FF2B5EF4-FFF2-40B4-BE49-F238E27FC236}">
                <a16:creationId xmlns:a16="http://schemas.microsoft.com/office/drawing/2014/main" id="{F3B2A1B1-CA77-C58D-6213-E1680039424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B328553-D1D7-3C4B-C72E-242E33E73878}"/>
              </a:ext>
            </a:extLst>
          </p:cNvPr>
          <p:cNvSpPr>
            <a:spLocks noGrp="1"/>
          </p:cNvSpPr>
          <p:nvPr>
            <p:ph type="sldNum" sz="quarter" idx="12"/>
          </p:nvPr>
        </p:nvSpPr>
        <p:spPr/>
        <p:txBody>
          <a:bodyPr/>
          <a:lstStyle/>
          <a:p>
            <a:fld id="{E3988472-D60D-4824-83AB-B59084F6059C}" type="slidenum">
              <a:rPr lang="nl-NL" smtClean="0"/>
              <a:t>‹nr.›</a:t>
            </a:fld>
            <a:endParaRPr lang="nl-NL"/>
          </a:p>
        </p:txBody>
      </p:sp>
    </p:spTree>
    <p:extLst>
      <p:ext uri="{BB962C8B-B14F-4D97-AF65-F5344CB8AC3E}">
        <p14:creationId xmlns:p14="http://schemas.microsoft.com/office/powerpoint/2010/main" val="2761993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59D217-3851-95E6-50D1-E0DA2EFDACA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F79F3AE-2B0F-076E-4534-403F45AD626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19B1FF4-9CE7-BD42-A1F9-54783D41EF26}"/>
              </a:ext>
            </a:extLst>
          </p:cNvPr>
          <p:cNvSpPr>
            <a:spLocks noGrp="1"/>
          </p:cNvSpPr>
          <p:nvPr>
            <p:ph type="dt" sz="half" idx="10"/>
          </p:nvPr>
        </p:nvSpPr>
        <p:spPr/>
        <p:txBody>
          <a:bodyPr/>
          <a:lstStyle/>
          <a:p>
            <a:fld id="{EB6393F8-1311-4F40-9FE4-FB92F1CB3C1E}" type="datetimeFigureOut">
              <a:rPr lang="nl-NL" smtClean="0"/>
              <a:t>8-9-2022</a:t>
            </a:fld>
            <a:endParaRPr lang="nl-NL"/>
          </a:p>
        </p:txBody>
      </p:sp>
      <p:sp>
        <p:nvSpPr>
          <p:cNvPr id="5" name="Tijdelijke aanduiding voor voettekst 4">
            <a:extLst>
              <a:ext uri="{FF2B5EF4-FFF2-40B4-BE49-F238E27FC236}">
                <a16:creationId xmlns:a16="http://schemas.microsoft.com/office/drawing/2014/main" id="{61980ECD-BF28-F33E-484B-E660A35924A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4EAA5B9-636F-BE40-CB39-C421AE5D255C}"/>
              </a:ext>
            </a:extLst>
          </p:cNvPr>
          <p:cNvSpPr>
            <a:spLocks noGrp="1"/>
          </p:cNvSpPr>
          <p:nvPr>
            <p:ph type="sldNum" sz="quarter" idx="12"/>
          </p:nvPr>
        </p:nvSpPr>
        <p:spPr/>
        <p:txBody>
          <a:bodyPr/>
          <a:lstStyle/>
          <a:p>
            <a:fld id="{E3988472-D60D-4824-83AB-B59084F6059C}" type="slidenum">
              <a:rPr lang="nl-NL" smtClean="0"/>
              <a:t>‹nr.›</a:t>
            </a:fld>
            <a:endParaRPr lang="nl-NL"/>
          </a:p>
        </p:txBody>
      </p:sp>
    </p:spTree>
    <p:extLst>
      <p:ext uri="{BB962C8B-B14F-4D97-AF65-F5344CB8AC3E}">
        <p14:creationId xmlns:p14="http://schemas.microsoft.com/office/powerpoint/2010/main" val="2583625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A51C43D-BF34-6480-A4A7-119D8B22929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E09EBEE-F68D-16D4-8CD3-83F13BF0D2C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53C093D-F61E-58FB-ED21-7D871E9DDA88}"/>
              </a:ext>
            </a:extLst>
          </p:cNvPr>
          <p:cNvSpPr>
            <a:spLocks noGrp="1"/>
          </p:cNvSpPr>
          <p:nvPr>
            <p:ph type="dt" sz="half" idx="10"/>
          </p:nvPr>
        </p:nvSpPr>
        <p:spPr/>
        <p:txBody>
          <a:bodyPr/>
          <a:lstStyle/>
          <a:p>
            <a:fld id="{EB6393F8-1311-4F40-9FE4-FB92F1CB3C1E}" type="datetimeFigureOut">
              <a:rPr lang="nl-NL" smtClean="0"/>
              <a:t>8-9-2022</a:t>
            </a:fld>
            <a:endParaRPr lang="nl-NL"/>
          </a:p>
        </p:txBody>
      </p:sp>
      <p:sp>
        <p:nvSpPr>
          <p:cNvPr id="5" name="Tijdelijke aanduiding voor voettekst 4">
            <a:extLst>
              <a:ext uri="{FF2B5EF4-FFF2-40B4-BE49-F238E27FC236}">
                <a16:creationId xmlns:a16="http://schemas.microsoft.com/office/drawing/2014/main" id="{330F1744-4C16-D0D6-4711-449C03DED5F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A34B417-108E-2307-5BE8-688BCE06C728}"/>
              </a:ext>
            </a:extLst>
          </p:cNvPr>
          <p:cNvSpPr>
            <a:spLocks noGrp="1"/>
          </p:cNvSpPr>
          <p:nvPr>
            <p:ph type="sldNum" sz="quarter" idx="12"/>
          </p:nvPr>
        </p:nvSpPr>
        <p:spPr/>
        <p:txBody>
          <a:bodyPr/>
          <a:lstStyle/>
          <a:p>
            <a:fld id="{E3988472-D60D-4824-83AB-B59084F6059C}" type="slidenum">
              <a:rPr lang="nl-NL" smtClean="0"/>
              <a:t>‹nr.›</a:t>
            </a:fld>
            <a:endParaRPr lang="nl-NL"/>
          </a:p>
        </p:txBody>
      </p:sp>
    </p:spTree>
    <p:extLst>
      <p:ext uri="{BB962C8B-B14F-4D97-AF65-F5344CB8AC3E}">
        <p14:creationId xmlns:p14="http://schemas.microsoft.com/office/powerpoint/2010/main" val="2431971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4B557C-FAA4-4FAC-7306-AE4DF3980E9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784091F-10F6-2CAD-0C83-888C548FD1E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45FF4B0-AF39-C1CF-849B-3B5FEB16A650}"/>
              </a:ext>
            </a:extLst>
          </p:cNvPr>
          <p:cNvSpPr>
            <a:spLocks noGrp="1"/>
          </p:cNvSpPr>
          <p:nvPr>
            <p:ph type="dt" sz="half" idx="10"/>
          </p:nvPr>
        </p:nvSpPr>
        <p:spPr/>
        <p:txBody>
          <a:bodyPr/>
          <a:lstStyle/>
          <a:p>
            <a:fld id="{EB6393F8-1311-4F40-9FE4-FB92F1CB3C1E}" type="datetimeFigureOut">
              <a:rPr lang="nl-NL" smtClean="0"/>
              <a:t>8-9-2022</a:t>
            </a:fld>
            <a:endParaRPr lang="nl-NL"/>
          </a:p>
        </p:txBody>
      </p:sp>
      <p:sp>
        <p:nvSpPr>
          <p:cNvPr id="5" name="Tijdelijke aanduiding voor voettekst 4">
            <a:extLst>
              <a:ext uri="{FF2B5EF4-FFF2-40B4-BE49-F238E27FC236}">
                <a16:creationId xmlns:a16="http://schemas.microsoft.com/office/drawing/2014/main" id="{C12FFA03-63D2-0ED5-C1CE-35CB58C162B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AB3EE50-A2F3-9BAE-BF8C-32FA2CBE4795}"/>
              </a:ext>
            </a:extLst>
          </p:cNvPr>
          <p:cNvSpPr>
            <a:spLocks noGrp="1"/>
          </p:cNvSpPr>
          <p:nvPr>
            <p:ph type="sldNum" sz="quarter" idx="12"/>
          </p:nvPr>
        </p:nvSpPr>
        <p:spPr/>
        <p:txBody>
          <a:bodyPr/>
          <a:lstStyle/>
          <a:p>
            <a:fld id="{E3988472-D60D-4824-83AB-B59084F6059C}" type="slidenum">
              <a:rPr lang="nl-NL" smtClean="0"/>
              <a:t>‹nr.›</a:t>
            </a:fld>
            <a:endParaRPr lang="nl-NL"/>
          </a:p>
        </p:txBody>
      </p:sp>
    </p:spTree>
    <p:extLst>
      <p:ext uri="{BB962C8B-B14F-4D97-AF65-F5344CB8AC3E}">
        <p14:creationId xmlns:p14="http://schemas.microsoft.com/office/powerpoint/2010/main" val="2529990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AD2871-ED47-4034-0025-F3BEB95AA1C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FD6574E-D7A0-A9EF-3E8F-4037FDD674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7D019A6-0C98-9E64-BBA0-EA78D0525673}"/>
              </a:ext>
            </a:extLst>
          </p:cNvPr>
          <p:cNvSpPr>
            <a:spLocks noGrp="1"/>
          </p:cNvSpPr>
          <p:nvPr>
            <p:ph type="dt" sz="half" idx="10"/>
          </p:nvPr>
        </p:nvSpPr>
        <p:spPr/>
        <p:txBody>
          <a:bodyPr/>
          <a:lstStyle/>
          <a:p>
            <a:fld id="{EB6393F8-1311-4F40-9FE4-FB92F1CB3C1E}" type="datetimeFigureOut">
              <a:rPr lang="nl-NL" smtClean="0"/>
              <a:t>8-9-2022</a:t>
            </a:fld>
            <a:endParaRPr lang="nl-NL"/>
          </a:p>
        </p:txBody>
      </p:sp>
      <p:sp>
        <p:nvSpPr>
          <p:cNvPr id="5" name="Tijdelijke aanduiding voor voettekst 4">
            <a:extLst>
              <a:ext uri="{FF2B5EF4-FFF2-40B4-BE49-F238E27FC236}">
                <a16:creationId xmlns:a16="http://schemas.microsoft.com/office/drawing/2014/main" id="{E31C6E9B-B271-C57F-89AA-3FC8171F1D9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D930D7E-9839-FA13-9090-34826E8CB4C5}"/>
              </a:ext>
            </a:extLst>
          </p:cNvPr>
          <p:cNvSpPr>
            <a:spLocks noGrp="1"/>
          </p:cNvSpPr>
          <p:nvPr>
            <p:ph type="sldNum" sz="quarter" idx="12"/>
          </p:nvPr>
        </p:nvSpPr>
        <p:spPr/>
        <p:txBody>
          <a:bodyPr/>
          <a:lstStyle/>
          <a:p>
            <a:fld id="{E3988472-D60D-4824-83AB-B59084F6059C}" type="slidenum">
              <a:rPr lang="nl-NL" smtClean="0"/>
              <a:t>‹nr.›</a:t>
            </a:fld>
            <a:endParaRPr lang="nl-NL"/>
          </a:p>
        </p:txBody>
      </p:sp>
    </p:spTree>
    <p:extLst>
      <p:ext uri="{BB962C8B-B14F-4D97-AF65-F5344CB8AC3E}">
        <p14:creationId xmlns:p14="http://schemas.microsoft.com/office/powerpoint/2010/main" val="1972864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F56CEB-2B1B-F800-9B5A-E35FC0DEF18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55D979C-7F1C-9D35-688E-BD1E36868CC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B6233C7-D7D3-DADC-625D-11C57605764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AC25D46-9655-53A9-9C43-3B6544621610}"/>
              </a:ext>
            </a:extLst>
          </p:cNvPr>
          <p:cNvSpPr>
            <a:spLocks noGrp="1"/>
          </p:cNvSpPr>
          <p:nvPr>
            <p:ph type="dt" sz="half" idx="10"/>
          </p:nvPr>
        </p:nvSpPr>
        <p:spPr/>
        <p:txBody>
          <a:bodyPr/>
          <a:lstStyle/>
          <a:p>
            <a:fld id="{EB6393F8-1311-4F40-9FE4-FB92F1CB3C1E}" type="datetimeFigureOut">
              <a:rPr lang="nl-NL" smtClean="0"/>
              <a:t>8-9-2022</a:t>
            </a:fld>
            <a:endParaRPr lang="nl-NL"/>
          </a:p>
        </p:txBody>
      </p:sp>
      <p:sp>
        <p:nvSpPr>
          <p:cNvPr id="6" name="Tijdelijke aanduiding voor voettekst 5">
            <a:extLst>
              <a:ext uri="{FF2B5EF4-FFF2-40B4-BE49-F238E27FC236}">
                <a16:creationId xmlns:a16="http://schemas.microsoft.com/office/drawing/2014/main" id="{99C5E5F9-340B-26F0-7EB3-88628A61BF4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BDDA391-33B8-15C0-C06A-5BE3E5A4CD6F}"/>
              </a:ext>
            </a:extLst>
          </p:cNvPr>
          <p:cNvSpPr>
            <a:spLocks noGrp="1"/>
          </p:cNvSpPr>
          <p:nvPr>
            <p:ph type="sldNum" sz="quarter" idx="12"/>
          </p:nvPr>
        </p:nvSpPr>
        <p:spPr/>
        <p:txBody>
          <a:bodyPr/>
          <a:lstStyle/>
          <a:p>
            <a:fld id="{E3988472-D60D-4824-83AB-B59084F6059C}" type="slidenum">
              <a:rPr lang="nl-NL" smtClean="0"/>
              <a:t>‹nr.›</a:t>
            </a:fld>
            <a:endParaRPr lang="nl-NL"/>
          </a:p>
        </p:txBody>
      </p:sp>
    </p:spTree>
    <p:extLst>
      <p:ext uri="{BB962C8B-B14F-4D97-AF65-F5344CB8AC3E}">
        <p14:creationId xmlns:p14="http://schemas.microsoft.com/office/powerpoint/2010/main" val="144915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27A6CE-9462-D38F-3270-04C5F4B047E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A84F3CA-B384-D115-8685-9FCE015983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650182A-1D1E-09B2-8CE2-73A9E840E70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9B36CA2-01E4-DBF9-9108-C948AA458B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A3D35DC-5B03-3EC2-1DDE-06A6D6E95FE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CEF56D7-52C7-4FA7-15FC-75C410481DB6}"/>
              </a:ext>
            </a:extLst>
          </p:cNvPr>
          <p:cNvSpPr>
            <a:spLocks noGrp="1"/>
          </p:cNvSpPr>
          <p:nvPr>
            <p:ph type="dt" sz="half" idx="10"/>
          </p:nvPr>
        </p:nvSpPr>
        <p:spPr/>
        <p:txBody>
          <a:bodyPr/>
          <a:lstStyle/>
          <a:p>
            <a:fld id="{EB6393F8-1311-4F40-9FE4-FB92F1CB3C1E}" type="datetimeFigureOut">
              <a:rPr lang="nl-NL" smtClean="0"/>
              <a:t>8-9-2022</a:t>
            </a:fld>
            <a:endParaRPr lang="nl-NL"/>
          </a:p>
        </p:txBody>
      </p:sp>
      <p:sp>
        <p:nvSpPr>
          <p:cNvPr id="8" name="Tijdelijke aanduiding voor voettekst 7">
            <a:extLst>
              <a:ext uri="{FF2B5EF4-FFF2-40B4-BE49-F238E27FC236}">
                <a16:creationId xmlns:a16="http://schemas.microsoft.com/office/drawing/2014/main" id="{0C85AFBA-6846-90E5-8949-3CBED9A2D77D}"/>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A34E6A9-ED4B-D8C8-9917-CE64670300F3}"/>
              </a:ext>
            </a:extLst>
          </p:cNvPr>
          <p:cNvSpPr>
            <a:spLocks noGrp="1"/>
          </p:cNvSpPr>
          <p:nvPr>
            <p:ph type="sldNum" sz="quarter" idx="12"/>
          </p:nvPr>
        </p:nvSpPr>
        <p:spPr/>
        <p:txBody>
          <a:bodyPr/>
          <a:lstStyle/>
          <a:p>
            <a:fld id="{E3988472-D60D-4824-83AB-B59084F6059C}" type="slidenum">
              <a:rPr lang="nl-NL" smtClean="0"/>
              <a:t>‹nr.›</a:t>
            </a:fld>
            <a:endParaRPr lang="nl-NL"/>
          </a:p>
        </p:txBody>
      </p:sp>
    </p:spTree>
    <p:extLst>
      <p:ext uri="{BB962C8B-B14F-4D97-AF65-F5344CB8AC3E}">
        <p14:creationId xmlns:p14="http://schemas.microsoft.com/office/powerpoint/2010/main" val="2417692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8C86DE-D5D9-4CDC-911A-4AC273E2DBD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764B1AD-BBB6-A05A-2D65-ABFEDD01691D}"/>
              </a:ext>
            </a:extLst>
          </p:cNvPr>
          <p:cNvSpPr>
            <a:spLocks noGrp="1"/>
          </p:cNvSpPr>
          <p:nvPr>
            <p:ph type="dt" sz="half" idx="10"/>
          </p:nvPr>
        </p:nvSpPr>
        <p:spPr/>
        <p:txBody>
          <a:bodyPr/>
          <a:lstStyle/>
          <a:p>
            <a:fld id="{EB6393F8-1311-4F40-9FE4-FB92F1CB3C1E}" type="datetimeFigureOut">
              <a:rPr lang="nl-NL" smtClean="0"/>
              <a:t>8-9-2022</a:t>
            </a:fld>
            <a:endParaRPr lang="nl-NL"/>
          </a:p>
        </p:txBody>
      </p:sp>
      <p:sp>
        <p:nvSpPr>
          <p:cNvPr id="4" name="Tijdelijke aanduiding voor voettekst 3">
            <a:extLst>
              <a:ext uri="{FF2B5EF4-FFF2-40B4-BE49-F238E27FC236}">
                <a16:creationId xmlns:a16="http://schemas.microsoft.com/office/drawing/2014/main" id="{5B90F3A2-915F-8CAD-F4AB-2947253831D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CE970AF-4EE7-FEA4-FF47-D2B220CF418B}"/>
              </a:ext>
            </a:extLst>
          </p:cNvPr>
          <p:cNvSpPr>
            <a:spLocks noGrp="1"/>
          </p:cNvSpPr>
          <p:nvPr>
            <p:ph type="sldNum" sz="quarter" idx="12"/>
          </p:nvPr>
        </p:nvSpPr>
        <p:spPr/>
        <p:txBody>
          <a:bodyPr/>
          <a:lstStyle/>
          <a:p>
            <a:fld id="{E3988472-D60D-4824-83AB-B59084F6059C}" type="slidenum">
              <a:rPr lang="nl-NL" smtClean="0"/>
              <a:t>‹nr.›</a:t>
            </a:fld>
            <a:endParaRPr lang="nl-NL"/>
          </a:p>
        </p:txBody>
      </p:sp>
    </p:spTree>
    <p:extLst>
      <p:ext uri="{BB962C8B-B14F-4D97-AF65-F5344CB8AC3E}">
        <p14:creationId xmlns:p14="http://schemas.microsoft.com/office/powerpoint/2010/main" val="344170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EE42B8C-D02D-93AD-B6BA-72908BC7115A}"/>
              </a:ext>
            </a:extLst>
          </p:cNvPr>
          <p:cNvSpPr>
            <a:spLocks noGrp="1"/>
          </p:cNvSpPr>
          <p:nvPr>
            <p:ph type="dt" sz="half" idx="10"/>
          </p:nvPr>
        </p:nvSpPr>
        <p:spPr/>
        <p:txBody>
          <a:bodyPr/>
          <a:lstStyle/>
          <a:p>
            <a:fld id="{EB6393F8-1311-4F40-9FE4-FB92F1CB3C1E}" type="datetimeFigureOut">
              <a:rPr lang="nl-NL" smtClean="0"/>
              <a:t>8-9-2022</a:t>
            </a:fld>
            <a:endParaRPr lang="nl-NL"/>
          </a:p>
        </p:txBody>
      </p:sp>
      <p:sp>
        <p:nvSpPr>
          <p:cNvPr id="3" name="Tijdelijke aanduiding voor voettekst 2">
            <a:extLst>
              <a:ext uri="{FF2B5EF4-FFF2-40B4-BE49-F238E27FC236}">
                <a16:creationId xmlns:a16="http://schemas.microsoft.com/office/drawing/2014/main" id="{47ED13CD-981B-0B1A-15CD-C049C352678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E930B71-C617-E8A5-8713-F10C2DD33E19}"/>
              </a:ext>
            </a:extLst>
          </p:cNvPr>
          <p:cNvSpPr>
            <a:spLocks noGrp="1"/>
          </p:cNvSpPr>
          <p:nvPr>
            <p:ph type="sldNum" sz="quarter" idx="12"/>
          </p:nvPr>
        </p:nvSpPr>
        <p:spPr/>
        <p:txBody>
          <a:bodyPr/>
          <a:lstStyle/>
          <a:p>
            <a:fld id="{E3988472-D60D-4824-83AB-B59084F6059C}" type="slidenum">
              <a:rPr lang="nl-NL" smtClean="0"/>
              <a:t>‹nr.›</a:t>
            </a:fld>
            <a:endParaRPr lang="nl-NL"/>
          </a:p>
        </p:txBody>
      </p:sp>
    </p:spTree>
    <p:extLst>
      <p:ext uri="{BB962C8B-B14F-4D97-AF65-F5344CB8AC3E}">
        <p14:creationId xmlns:p14="http://schemas.microsoft.com/office/powerpoint/2010/main" val="2320297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633A56-5689-AE7B-AD70-E4C1A217BA0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CE28989-AABC-A4DA-06B3-B237C903E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CEEC754-9A41-3021-0166-5A6AC3C5C3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E2B2E40-F246-D4F7-2496-4613C73DCA66}"/>
              </a:ext>
            </a:extLst>
          </p:cNvPr>
          <p:cNvSpPr>
            <a:spLocks noGrp="1"/>
          </p:cNvSpPr>
          <p:nvPr>
            <p:ph type="dt" sz="half" idx="10"/>
          </p:nvPr>
        </p:nvSpPr>
        <p:spPr/>
        <p:txBody>
          <a:bodyPr/>
          <a:lstStyle/>
          <a:p>
            <a:fld id="{EB6393F8-1311-4F40-9FE4-FB92F1CB3C1E}" type="datetimeFigureOut">
              <a:rPr lang="nl-NL" smtClean="0"/>
              <a:t>8-9-2022</a:t>
            </a:fld>
            <a:endParaRPr lang="nl-NL"/>
          </a:p>
        </p:txBody>
      </p:sp>
      <p:sp>
        <p:nvSpPr>
          <p:cNvPr id="6" name="Tijdelijke aanduiding voor voettekst 5">
            <a:extLst>
              <a:ext uri="{FF2B5EF4-FFF2-40B4-BE49-F238E27FC236}">
                <a16:creationId xmlns:a16="http://schemas.microsoft.com/office/drawing/2014/main" id="{D83B813E-B7A9-307B-0356-F5F6A88C20E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465D9B6-07D4-AF65-C154-E75E970E92D0}"/>
              </a:ext>
            </a:extLst>
          </p:cNvPr>
          <p:cNvSpPr>
            <a:spLocks noGrp="1"/>
          </p:cNvSpPr>
          <p:nvPr>
            <p:ph type="sldNum" sz="quarter" idx="12"/>
          </p:nvPr>
        </p:nvSpPr>
        <p:spPr/>
        <p:txBody>
          <a:bodyPr/>
          <a:lstStyle/>
          <a:p>
            <a:fld id="{E3988472-D60D-4824-83AB-B59084F6059C}" type="slidenum">
              <a:rPr lang="nl-NL" smtClean="0"/>
              <a:t>‹nr.›</a:t>
            </a:fld>
            <a:endParaRPr lang="nl-NL"/>
          </a:p>
        </p:txBody>
      </p:sp>
    </p:spTree>
    <p:extLst>
      <p:ext uri="{BB962C8B-B14F-4D97-AF65-F5344CB8AC3E}">
        <p14:creationId xmlns:p14="http://schemas.microsoft.com/office/powerpoint/2010/main" val="2326834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BC818F-DEF2-0DEC-51BB-2D3AD3DB4B1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283A7C6-E06E-AED7-7AFB-2B7D7609F9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9639C70-2964-2CB2-809B-774C44E52C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27EF76C-4FDB-81EA-857E-A7CCFFA74BC6}"/>
              </a:ext>
            </a:extLst>
          </p:cNvPr>
          <p:cNvSpPr>
            <a:spLocks noGrp="1"/>
          </p:cNvSpPr>
          <p:nvPr>
            <p:ph type="dt" sz="half" idx="10"/>
          </p:nvPr>
        </p:nvSpPr>
        <p:spPr/>
        <p:txBody>
          <a:bodyPr/>
          <a:lstStyle/>
          <a:p>
            <a:fld id="{EB6393F8-1311-4F40-9FE4-FB92F1CB3C1E}" type="datetimeFigureOut">
              <a:rPr lang="nl-NL" smtClean="0"/>
              <a:t>8-9-2022</a:t>
            </a:fld>
            <a:endParaRPr lang="nl-NL"/>
          </a:p>
        </p:txBody>
      </p:sp>
      <p:sp>
        <p:nvSpPr>
          <p:cNvPr id="6" name="Tijdelijke aanduiding voor voettekst 5">
            <a:extLst>
              <a:ext uri="{FF2B5EF4-FFF2-40B4-BE49-F238E27FC236}">
                <a16:creationId xmlns:a16="http://schemas.microsoft.com/office/drawing/2014/main" id="{79C12338-2635-90EF-AC6C-E3C50A29C64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A35806A-E383-F8DB-8C04-94E547AA49C9}"/>
              </a:ext>
            </a:extLst>
          </p:cNvPr>
          <p:cNvSpPr>
            <a:spLocks noGrp="1"/>
          </p:cNvSpPr>
          <p:nvPr>
            <p:ph type="sldNum" sz="quarter" idx="12"/>
          </p:nvPr>
        </p:nvSpPr>
        <p:spPr/>
        <p:txBody>
          <a:bodyPr/>
          <a:lstStyle/>
          <a:p>
            <a:fld id="{E3988472-D60D-4824-83AB-B59084F6059C}" type="slidenum">
              <a:rPr lang="nl-NL" smtClean="0"/>
              <a:t>‹nr.›</a:t>
            </a:fld>
            <a:endParaRPr lang="nl-NL"/>
          </a:p>
        </p:txBody>
      </p:sp>
    </p:spTree>
    <p:extLst>
      <p:ext uri="{BB962C8B-B14F-4D97-AF65-F5344CB8AC3E}">
        <p14:creationId xmlns:p14="http://schemas.microsoft.com/office/powerpoint/2010/main" val="1824378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B1AE9B5-B104-17CB-FCE2-276DC1D018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F6D487E-5D93-7E8F-04D9-58D91241E0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7E622CB-ECDF-8D11-8D98-179D10CECB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6393F8-1311-4F40-9FE4-FB92F1CB3C1E}" type="datetimeFigureOut">
              <a:rPr lang="nl-NL" smtClean="0"/>
              <a:t>8-9-2022</a:t>
            </a:fld>
            <a:endParaRPr lang="nl-NL"/>
          </a:p>
        </p:txBody>
      </p:sp>
      <p:sp>
        <p:nvSpPr>
          <p:cNvPr id="5" name="Tijdelijke aanduiding voor voettekst 4">
            <a:extLst>
              <a:ext uri="{FF2B5EF4-FFF2-40B4-BE49-F238E27FC236}">
                <a16:creationId xmlns:a16="http://schemas.microsoft.com/office/drawing/2014/main" id="{9CABFA1C-C261-2AE2-A85A-EB340584DC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457EB24-3AD3-8CC4-E381-649E092275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88472-D60D-4824-83AB-B59084F6059C}" type="slidenum">
              <a:rPr lang="nl-NL" smtClean="0"/>
              <a:t>‹nr.›</a:t>
            </a:fld>
            <a:endParaRPr lang="nl-NL"/>
          </a:p>
        </p:txBody>
      </p:sp>
    </p:spTree>
    <p:extLst>
      <p:ext uri="{BB962C8B-B14F-4D97-AF65-F5344CB8AC3E}">
        <p14:creationId xmlns:p14="http://schemas.microsoft.com/office/powerpoint/2010/main" val="3328502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4.bin"/><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lickr.com/photos/39926655@N04/8736153296" TargetMode="External"/><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hyperlink" Target="https://creativecommons.org/licenses/by/2.0/?ref=ccsearch&amp;atype=rich" TargetMode="External"/><Relationship Id="rId4" Type="http://schemas.openxmlformats.org/officeDocument/2006/relationships/hyperlink" Target="https://www.flickr.com/photos/39926655@N0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kVEHrbQbQIU?feature=oembed"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cJzNiFLyw8k?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2.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11.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3A2135-5DF8-438F-8788-402DDF86E8D6}"/>
              </a:ext>
            </a:extLst>
          </p:cNvPr>
          <p:cNvSpPr>
            <a:spLocks noGrp="1"/>
          </p:cNvSpPr>
          <p:nvPr>
            <p:ph type="ctrTitle"/>
          </p:nvPr>
        </p:nvSpPr>
        <p:spPr>
          <a:xfrm>
            <a:off x="941832" y="1951217"/>
            <a:ext cx="9144000" cy="2387600"/>
          </a:xfrm>
        </p:spPr>
        <p:txBody>
          <a:bodyPr>
            <a:normAutofit fontScale="90000"/>
          </a:bodyPr>
          <a:lstStyle/>
          <a:p>
            <a:r>
              <a:rPr lang="nl-NL" i="1" dirty="0"/>
              <a:t>Top 10 </a:t>
            </a:r>
            <a:br>
              <a:rPr lang="nl-NL" i="1" dirty="0"/>
            </a:br>
            <a:r>
              <a:rPr lang="nl-NL" i="1" dirty="0"/>
              <a:t>Actualiteiten</a:t>
            </a:r>
            <a:br>
              <a:rPr lang="nl-NL" i="1" dirty="0"/>
            </a:br>
            <a:r>
              <a:rPr lang="nl-NL" i="1" dirty="0"/>
              <a:t>in het entertainmentrecht</a:t>
            </a:r>
            <a:br>
              <a:rPr lang="nl-NL" i="1" dirty="0"/>
            </a:br>
            <a:r>
              <a:rPr lang="nl-NL" i="1" dirty="0"/>
              <a:t>2022</a:t>
            </a:r>
            <a:br>
              <a:rPr lang="nl-NL" i="1" dirty="0"/>
            </a:br>
            <a:r>
              <a:rPr lang="nl-NL" i="1" dirty="0"/>
              <a:t>(in 45 minuten)</a:t>
            </a:r>
          </a:p>
        </p:txBody>
      </p:sp>
      <p:sp>
        <p:nvSpPr>
          <p:cNvPr id="3" name="Ondertitel 2">
            <a:extLst>
              <a:ext uri="{FF2B5EF4-FFF2-40B4-BE49-F238E27FC236}">
                <a16:creationId xmlns:a16="http://schemas.microsoft.com/office/drawing/2014/main" id="{77F39A36-FA58-468F-A2ED-DC87B74A7602}"/>
              </a:ext>
            </a:extLst>
          </p:cNvPr>
          <p:cNvSpPr>
            <a:spLocks noGrp="1"/>
          </p:cNvSpPr>
          <p:nvPr>
            <p:ph type="subTitle" idx="1"/>
          </p:nvPr>
        </p:nvSpPr>
        <p:spPr>
          <a:xfrm>
            <a:off x="1524000" y="3297525"/>
            <a:ext cx="9144000" cy="2588833"/>
          </a:xfrm>
        </p:spPr>
        <p:txBody>
          <a:bodyPr>
            <a:normAutofit/>
          </a:bodyPr>
          <a:lstStyle/>
          <a:p>
            <a:endParaRPr lang="nl-NL" dirty="0"/>
          </a:p>
          <a:p>
            <a:endParaRPr lang="nl-NL" dirty="0"/>
          </a:p>
          <a:p>
            <a:endParaRPr lang="nl-NL" dirty="0"/>
          </a:p>
        </p:txBody>
      </p:sp>
      <p:sp>
        <p:nvSpPr>
          <p:cNvPr id="4" name="AutoShape 2" descr="2020 2021 toilet paper meme - Can it get worse...yup! - Keep Meme">
            <a:extLst>
              <a:ext uri="{FF2B5EF4-FFF2-40B4-BE49-F238E27FC236}">
                <a16:creationId xmlns:a16="http://schemas.microsoft.com/office/drawing/2014/main" id="{5DB770AE-DFFB-4B8E-AD03-1CA04E3DB24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ijdelijke aanduiding voor voettekst 5">
            <a:extLst>
              <a:ext uri="{FF2B5EF4-FFF2-40B4-BE49-F238E27FC236}">
                <a16:creationId xmlns:a16="http://schemas.microsoft.com/office/drawing/2014/main" id="{6A7CB189-F8EA-41F5-8CD1-C6CF79C05577}"/>
              </a:ext>
            </a:extLst>
          </p:cNvPr>
          <p:cNvSpPr>
            <a:spLocks noGrp="1"/>
          </p:cNvSpPr>
          <p:nvPr>
            <p:ph type="ftr" sz="quarter" idx="11"/>
          </p:nvPr>
        </p:nvSpPr>
        <p:spPr>
          <a:xfrm>
            <a:off x="7360920" y="6295390"/>
            <a:ext cx="4114800" cy="365125"/>
          </a:xfrm>
        </p:spPr>
        <p:txBody>
          <a:bodyPr/>
          <a:lstStyle/>
          <a:p>
            <a:r>
              <a:rPr lang="nl-NL" sz="1400" dirty="0" err="1">
                <a:solidFill>
                  <a:schemeClr val="tx1"/>
                </a:solidFill>
              </a:rPr>
              <a:t>Höcker</a:t>
            </a:r>
            <a:r>
              <a:rPr lang="nl-NL" sz="1400" dirty="0">
                <a:solidFill>
                  <a:schemeClr val="tx1"/>
                </a:solidFill>
              </a:rPr>
              <a:t> Advocaten </a:t>
            </a:r>
          </a:p>
          <a:p>
            <a:r>
              <a:rPr lang="nl-NL" sz="1400" dirty="0">
                <a:solidFill>
                  <a:schemeClr val="tx1"/>
                </a:solidFill>
              </a:rPr>
              <a:t>september 2022</a:t>
            </a:r>
          </a:p>
        </p:txBody>
      </p:sp>
      <p:pic>
        <p:nvPicPr>
          <p:cNvPr id="1026" name="Picture 2" descr="Höcker Advocaten Amsterdam | Reviews | AdvocatenHulp">
            <a:extLst>
              <a:ext uri="{FF2B5EF4-FFF2-40B4-BE49-F238E27FC236}">
                <a16:creationId xmlns:a16="http://schemas.microsoft.com/office/drawing/2014/main" id="{DA347896-DF21-437A-D4EE-5757FB415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1260" y="4543333"/>
            <a:ext cx="2686050" cy="268605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F61F14E9-0691-A1D3-EE15-59882D3885EC}"/>
              </a:ext>
            </a:extLst>
          </p:cNvPr>
          <p:cNvSpPr txBox="1"/>
          <p:nvPr/>
        </p:nvSpPr>
        <p:spPr>
          <a:xfrm>
            <a:off x="4031260" y="4543333"/>
            <a:ext cx="5047862" cy="584775"/>
          </a:xfrm>
          <a:prstGeom prst="rect">
            <a:avLst/>
          </a:prstGeom>
          <a:noFill/>
        </p:spPr>
        <p:txBody>
          <a:bodyPr wrap="square" rtlCol="0">
            <a:spAutoFit/>
          </a:bodyPr>
          <a:lstStyle/>
          <a:p>
            <a:r>
              <a:rPr lang="nl-NL" sz="3200" dirty="0"/>
              <a:t>Marijn Kingma</a:t>
            </a:r>
          </a:p>
        </p:txBody>
      </p:sp>
    </p:spTree>
    <p:extLst>
      <p:ext uri="{BB962C8B-B14F-4D97-AF65-F5344CB8AC3E}">
        <p14:creationId xmlns:p14="http://schemas.microsoft.com/office/powerpoint/2010/main" val="786113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98C8E2-F39E-FCAB-88EC-457D74FFFD9A}"/>
              </a:ext>
            </a:extLst>
          </p:cNvPr>
          <p:cNvSpPr>
            <a:spLocks noGrp="1"/>
          </p:cNvSpPr>
          <p:nvPr>
            <p:ph type="title"/>
          </p:nvPr>
        </p:nvSpPr>
        <p:spPr/>
        <p:txBody>
          <a:bodyPr/>
          <a:lstStyle/>
          <a:p>
            <a:r>
              <a:rPr lang="nl-NL" b="1" dirty="0"/>
              <a:t>6: BREIN/Ziggo I en II – einde van NAW-verzoeken?</a:t>
            </a:r>
          </a:p>
        </p:txBody>
      </p:sp>
      <p:graphicFrame>
        <p:nvGraphicFramePr>
          <p:cNvPr id="4" name="Object 3">
            <a:extLst>
              <a:ext uri="{FF2B5EF4-FFF2-40B4-BE49-F238E27FC236}">
                <a16:creationId xmlns:a16="http://schemas.microsoft.com/office/drawing/2014/main" id="{87EC6908-EA1C-7A20-0513-E15667F51D3F}"/>
              </a:ext>
            </a:extLst>
          </p:cNvPr>
          <p:cNvGraphicFramePr>
            <a:graphicFrameLocks noChangeAspect="1"/>
          </p:cNvGraphicFramePr>
          <p:nvPr>
            <p:extLst>
              <p:ext uri="{D42A27DB-BD31-4B8C-83A1-F6EECF244321}">
                <p14:modId xmlns:p14="http://schemas.microsoft.com/office/powerpoint/2010/main" val="316717949"/>
              </p:ext>
            </p:extLst>
          </p:nvPr>
        </p:nvGraphicFramePr>
        <p:xfrm>
          <a:off x="1153885" y="1690688"/>
          <a:ext cx="5549391" cy="1325563"/>
        </p:xfrm>
        <a:graphic>
          <a:graphicData uri="http://schemas.openxmlformats.org/presentationml/2006/ole">
            <mc:AlternateContent xmlns:mc="http://schemas.openxmlformats.org/markup-compatibility/2006">
              <mc:Choice xmlns:v="urn:schemas-microsoft-com:vml" Requires="v">
                <p:oleObj name="Bitmap Image" r:id="rId2" imgW="4705200" imgH="1123920" progId="PBrush">
                  <p:embed/>
                </p:oleObj>
              </mc:Choice>
              <mc:Fallback>
                <p:oleObj name="Bitmap Image" r:id="rId2" imgW="4705200" imgH="1123920" progId="PBrush">
                  <p:embed/>
                  <p:pic>
                    <p:nvPicPr>
                      <p:cNvPr id="0" name=""/>
                      <p:cNvPicPr/>
                      <p:nvPr/>
                    </p:nvPicPr>
                    <p:blipFill>
                      <a:blip r:embed="rId3"/>
                      <a:stretch>
                        <a:fillRect/>
                      </a:stretch>
                    </p:blipFill>
                    <p:spPr>
                      <a:xfrm>
                        <a:off x="1153885" y="1690688"/>
                        <a:ext cx="5549391" cy="1325563"/>
                      </a:xfrm>
                      <a:prstGeom prst="rect">
                        <a:avLst/>
                      </a:prstGeom>
                    </p:spPr>
                  </p:pic>
                </p:oleObj>
              </mc:Fallback>
            </mc:AlternateContent>
          </a:graphicData>
        </a:graphic>
      </p:graphicFrame>
      <p:sp>
        <p:nvSpPr>
          <p:cNvPr id="5" name="Tekstvak 4">
            <a:extLst>
              <a:ext uri="{FF2B5EF4-FFF2-40B4-BE49-F238E27FC236}">
                <a16:creationId xmlns:a16="http://schemas.microsoft.com/office/drawing/2014/main" id="{618B27FA-37E4-2E4A-D3E1-82CFB9A8FB80}"/>
              </a:ext>
            </a:extLst>
          </p:cNvPr>
          <p:cNvSpPr txBox="1"/>
          <p:nvPr/>
        </p:nvSpPr>
        <p:spPr>
          <a:xfrm>
            <a:off x="283873" y="3121963"/>
            <a:ext cx="10174021" cy="4154984"/>
          </a:xfrm>
          <a:prstGeom prst="rect">
            <a:avLst/>
          </a:prstGeom>
          <a:noFill/>
        </p:spPr>
        <p:txBody>
          <a:bodyPr wrap="square" rtlCol="0">
            <a:spAutoFit/>
          </a:bodyPr>
          <a:lstStyle/>
          <a:p>
            <a:pPr marL="285750" indent="-285750">
              <a:buFont typeface="Arial" panose="020B0604020202020204" pitchFamily="34" charset="0"/>
              <a:buChar char="•"/>
            </a:pPr>
            <a:r>
              <a:rPr lang="nl-NL" sz="2400" dirty="0"/>
              <a:t>Kingma begin 2022: “</a:t>
            </a:r>
            <a:r>
              <a:rPr lang="nl-NL" sz="2400" dirty="0" err="1"/>
              <a:t>Lycos</a:t>
            </a:r>
            <a:r>
              <a:rPr lang="nl-NL" sz="2400" dirty="0"/>
              <a:t>/</a:t>
            </a:r>
            <a:r>
              <a:rPr lang="nl-NL" sz="2400" dirty="0" err="1"/>
              <a:t>Pessers</a:t>
            </a:r>
            <a:r>
              <a:rPr lang="nl-NL" sz="2400" dirty="0"/>
              <a:t> na 17 jaar nog springlevend, AVG maakt weinig verschil”.</a:t>
            </a:r>
          </a:p>
          <a:p>
            <a:pPr marL="285750" indent="-285750">
              <a:buFont typeface="Arial" panose="020B0604020202020204" pitchFamily="34" charset="0"/>
              <a:buChar char="•"/>
            </a:pPr>
            <a:r>
              <a:rPr lang="nl-NL" sz="2400" dirty="0"/>
              <a:t>Rechtbank Midden Nederland 2 februari 2022, ECLI:NL:RBMNE:2022:297 en 9 juni 2022, ECLI:NL:RBMNE:2022:2198: doorsturen waarschuwingen en afgifte NAW-gegevens niet toegestaan onder de AVG zolang ISP geen vergunning heeft..</a:t>
            </a:r>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endParaRPr lang="nl-NL" sz="2400" dirty="0"/>
          </a:p>
        </p:txBody>
      </p:sp>
      <p:pic>
        <p:nvPicPr>
          <p:cNvPr id="1026" name="Picture 2" descr="Startpagina - Huh? Wat bedoelt u?">
            <a:extLst>
              <a:ext uri="{FF2B5EF4-FFF2-40B4-BE49-F238E27FC236}">
                <a16:creationId xmlns:a16="http://schemas.microsoft.com/office/drawing/2014/main" id="{3CCB1856-895A-6B2E-A993-A9884FF30D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9699" y="4357687"/>
            <a:ext cx="2695575" cy="2500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45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3ED0E5-EE65-3150-0CA4-DEAE6068004F}"/>
              </a:ext>
            </a:extLst>
          </p:cNvPr>
          <p:cNvSpPr>
            <a:spLocks noGrp="1"/>
          </p:cNvSpPr>
          <p:nvPr>
            <p:ph type="title"/>
          </p:nvPr>
        </p:nvSpPr>
        <p:spPr/>
        <p:txBody>
          <a:bodyPr/>
          <a:lstStyle/>
          <a:p>
            <a:r>
              <a:rPr lang="nl-NL" b="1" dirty="0"/>
              <a:t>6: BREIN/Ziggo I en II – einde van NAW-verzoeken?</a:t>
            </a:r>
            <a:endParaRPr lang="nl-NL" dirty="0"/>
          </a:p>
        </p:txBody>
      </p:sp>
      <p:sp>
        <p:nvSpPr>
          <p:cNvPr id="3" name="Tijdelijke aanduiding voor inhoud 2">
            <a:extLst>
              <a:ext uri="{FF2B5EF4-FFF2-40B4-BE49-F238E27FC236}">
                <a16:creationId xmlns:a16="http://schemas.microsoft.com/office/drawing/2014/main" id="{6CB277C2-2FEA-6988-B077-D567D5DB5C06}"/>
              </a:ext>
            </a:extLst>
          </p:cNvPr>
          <p:cNvSpPr>
            <a:spLocks noGrp="1"/>
          </p:cNvSpPr>
          <p:nvPr>
            <p:ph idx="1"/>
          </p:nvPr>
        </p:nvSpPr>
        <p:spPr>
          <a:xfrm>
            <a:off x="0" y="1825624"/>
            <a:ext cx="12192000" cy="5114671"/>
          </a:xfrm>
        </p:spPr>
        <p:txBody>
          <a:bodyPr>
            <a:normAutofit/>
          </a:bodyPr>
          <a:lstStyle/>
          <a:p>
            <a:r>
              <a:rPr lang="nl-NL" sz="2000" dirty="0" err="1"/>
              <a:t>Vzr</a:t>
            </a:r>
            <a:r>
              <a:rPr lang="nl-NL" sz="2000" dirty="0"/>
              <a:t> Rb Midden Nederland: gegevens over inbreukmakers zijn strafrechtelijke persoonsgegevens.</a:t>
            </a:r>
          </a:p>
          <a:p>
            <a:r>
              <a:rPr lang="nl-NL" sz="2000" dirty="0"/>
              <a:t>BREIN heeft grondslag om die te verwerken (namelijk bescherming van eigen belangen tegen strafbare feiten die jegens haar worden gepleegd).</a:t>
            </a:r>
          </a:p>
          <a:p>
            <a:r>
              <a:rPr lang="nl-NL" sz="2000" dirty="0"/>
              <a:t>Maar Ziggo heeft géén grondslag voor het doorsturen van waarschuwingen (Brein/Ziggo I) en ook niet voor het afgeven van NAW-gegevens (Brein/Ziggo II). Ook dat zijn verwerkingen van strafrechtelijke persoonsgegevens.</a:t>
            </a:r>
          </a:p>
          <a:p>
            <a:r>
              <a:rPr lang="nl-NL" sz="2000" dirty="0"/>
              <a:t>Grondslag “rechtsvordering” niet van toepassing, want het is geen eigen rechtsvordering van Ziggo.</a:t>
            </a:r>
          </a:p>
          <a:p>
            <a:r>
              <a:rPr lang="nl-NL" sz="2000" dirty="0" err="1"/>
              <a:t>Vzr</a:t>
            </a:r>
            <a:r>
              <a:rPr lang="nl-NL" sz="2000" dirty="0"/>
              <a:t>: enige andere grondslag is: vergunning AP. Maar die heeft Ziggo niet.</a:t>
            </a:r>
          </a:p>
          <a:p>
            <a:r>
              <a:rPr lang="nl-NL" sz="2000" dirty="0"/>
              <a:t>En nu? Bevel aan </a:t>
            </a:r>
            <a:r>
              <a:rPr lang="nl-NL" sz="2000" dirty="0" err="1"/>
              <a:t>ISP’s</a:t>
            </a:r>
            <a:r>
              <a:rPr lang="nl-NL" sz="2000" dirty="0"/>
              <a:t> tot aanvragen vergunning? Einde </a:t>
            </a:r>
            <a:r>
              <a:rPr lang="nl-NL" sz="2000" dirty="0" err="1"/>
              <a:t>Lycos</a:t>
            </a:r>
            <a:r>
              <a:rPr lang="nl-NL" sz="2000" dirty="0"/>
              <a:t>/</a:t>
            </a:r>
            <a:r>
              <a:rPr lang="nl-NL" sz="2000" dirty="0" err="1"/>
              <a:t>Pessers</a:t>
            </a:r>
            <a:r>
              <a:rPr lang="nl-NL" sz="2000" dirty="0"/>
              <a:t>? Einde civielrechtelijke handhaving (ook voor andere onrechtmatige uitingen)? Einde strafrechtelijke handhaving? Einde blokkeren gebruikers?</a:t>
            </a:r>
          </a:p>
          <a:p>
            <a:r>
              <a:rPr lang="nl-NL" sz="2000" dirty="0"/>
              <a:t>Hoe verhoudt dit zich tot de rechtspraak van het </a:t>
            </a:r>
            <a:r>
              <a:rPr lang="nl-NL" sz="2000" dirty="0" err="1"/>
              <a:t>HvJEU</a:t>
            </a:r>
            <a:r>
              <a:rPr lang="nl-NL" sz="2000" dirty="0"/>
              <a:t> in </a:t>
            </a:r>
            <a:r>
              <a:rPr lang="nl-NL" sz="2000" i="1" dirty="0" err="1"/>
              <a:t>Coty</a:t>
            </a:r>
            <a:r>
              <a:rPr lang="nl-NL" sz="2000" i="1" dirty="0"/>
              <a:t> Germany </a:t>
            </a:r>
            <a:r>
              <a:rPr lang="nl-NL" sz="2000" dirty="0"/>
              <a:t>en </a:t>
            </a:r>
            <a:r>
              <a:rPr lang="nl-NL" sz="2000" i="1" dirty="0" err="1"/>
              <a:t>Bastei</a:t>
            </a:r>
            <a:r>
              <a:rPr lang="nl-NL" sz="2000" i="1" dirty="0"/>
              <a:t> Lubbe </a:t>
            </a:r>
            <a:r>
              <a:rPr lang="nl-NL" sz="2000" dirty="0"/>
              <a:t>dat de bescherming van persoonsgegevens er niet toe mag leiden dat handhaving feitelijk onmogelijk wordt?</a:t>
            </a:r>
          </a:p>
          <a:p>
            <a:r>
              <a:rPr lang="nl-NL" sz="2000" dirty="0"/>
              <a:t>Hoger beroepen (gevoegd) worden binnenkort behandeld.</a:t>
            </a:r>
          </a:p>
        </p:txBody>
      </p:sp>
    </p:spTree>
    <p:extLst>
      <p:ext uri="{BB962C8B-B14F-4D97-AF65-F5344CB8AC3E}">
        <p14:creationId xmlns:p14="http://schemas.microsoft.com/office/powerpoint/2010/main" val="2768635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DC0617-AD3A-C373-7CDF-C8B5D503CCCB}"/>
              </a:ext>
            </a:extLst>
          </p:cNvPr>
          <p:cNvSpPr>
            <a:spLocks noGrp="1"/>
          </p:cNvSpPr>
          <p:nvPr>
            <p:ph type="title"/>
          </p:nvPr>
        </p:nvSpPr>
        <p:spPr>
          <a:xfrm>
            <a:off x="838200" y="59725"/>
            <a:ext cx="10515600" cy="1325563"/>
          </a:xfrm>
        </p:spPr>
        <p:txBody>
          <a:bodyPr/>
          <a:lstStyle/>
          <a:p>
            <a:r>
              <a:rPr lang="nl-NL" b="1" dirty="0"/>
              <a:t>5: The Voice en andere schandalen</a:t>
            </a:r>
          </a:p>
        </p:txBody>
      </p:sp>
      <p:sp>
        <p:nvSpPr>
          <p:cNvPr id="5" name="Tijdelijke aanduiding voor inhoud 4">
            <a:extLst>
              <a:ext uri="{FF2B5EF4-FFF2-40B4-BE49-F238E27FC236}">
                <a16:creationId xmlns:a16="http://schemas.microsoft.com/office/drawing/2014/main" id="{FFAC628E-74A7-CF78-9187-D5F30CDE64F7}"/>
              </a:ext>
            </a:extLst>
          </p:cNvPr>
          <p:cNvSpPr>
            <a:spLocks noGrp="1"/>
          </p:cNvSpPr>
          <p:nvPr>
            <p:ph idx="1"/>
          </p:nvPr>
        </p:nvSpPr>
        <p:spPr/>
        <p:txBody>
          <a:bodyPr/>
          <a:lstStyle/>
          <a:p>
            <a:endParaRPr lang="nl-NL" dirty="0"/>
          </a:p>
          <a:p>
            <a:endParaRPr lang="nl-NL" dirty="0"/>
          </a:p>
        </p:txBody>
      </p:sp>
      <p:pic>
        <p:nvPicPr>
          <p:cNvPr id="7" name="Afbeelding 6">
            <a:extLst>
              <a:ext uri="{FF2B5EF4-FFF2-40B4-BE49-F238E27FC236}">
                <a16:creationId xmlns:a16="http://schemas.microsoft.com/office/drawing/2014/main" id="{71AF27F1-FA93-34E1-0D95-D801E1A5D2DA}"/>
              </a:ext>
            </a:extLst>
          </p:cNvPr>
          <p:cNvPicPr>
            <a:picLocks noChangeAspect="1"/>
          </p:cNvPicPr>
          <p:nvPr/>
        </p:nvPicPr>
        <p:blipFill>
          <a:blip r:embed="rId2"/>
          <a:stretch>
            <a:fillRect/>
          </a:stretch>
        </p:blipFill>
        <p:spPr>
          <a:xfrm>
            <a:off x="5561604" y="1462344"/>
            <a:ext cx="6742923" cy="1262474"/>
          </a:xfrm>
          <a:prstGeom prst="rect">
            <a:avLst/>
          </a:prstGeom>
        </p:spPr>
      </p:pic>
      <p:sp>
        <p:nvSpPr>
          <p:cNvPr id="3" name="Tekstvak 2">
            <a:extLst>
              <a:ext uri="{FF2B5EF4-FFF2-40B4-BE49-F238E27FC236}">
                <a16:creationId xmlns:a16="http://schemas.microsoft.com/office/drawing/2014/main" id="{E517B95C-ACA8-2669-BAF6-6F5CF05D9764}"/>
              </a:ext>
            </a:extLst>
          </p:cNvPr>
          <p:cNvSpPr txBox="1"/>
          <p:nvPr/>
        </p:nvSpPr>
        <p:spPr>
          <a:xfrm>
            <a:off x="298704" y="3165155"/>
            <a:ext cx="11594592" cy="2677656"/>
          </a:xfrm>
          <a:prstGeom prst="rect">
            <a:avLst/>
          </a:prstGeom>
          <a:noFill/>
        </p:spPr>
        <p:txBody>
          <a:bodyPr wrap="square" rtlCol="0">
            <a:spAutoFit/>
          </a:bodyPr>
          <a:lstStyle/>
          <a:p>
            <a:pPr marL="285750" indent="-285750">
              <a:buFont typeface="Arial" panose="020B0604020202020204" pitchFamily="34" charset="0"/>
              <a:buChar char="•"/>
            </a:pPr>
            <a:r>
              <a:rPr lang="nl-NL" sz="2400" dirty="0"/>
              <a:t>Schandalen zoals bij The Voice kunnen leiden tot heel veel schade (kosten productie, niet nakoming sponsorcontracten, reclamezendtijd, schade aan merk/licenties, </a:t>
            </a:r>
            <a:r>
              <a:rPr lang="nl-NL" sz="2400" dirty="0" err="1"/>
              <a:t>etc</a:t>
            </a:r>
            <a:r>
              <a:rPr lang="nl-NL" sz="2400" dirty="0"/>
              <a:t>). Wie is aansprakelijk? Omroep </a:t>
            </a:r>
            <a:r>
              <a:rPr lang="nl-NL" sz="2400" dirty="0">
                <a:sym typeface="Wingdings" panose="05000000000000000000" pitchFamily="2" charset="2"/>
              </a:rPr>
              <a:t> producent  “dader”? (ITV  </a:t>
            </a:r>
            <a:r>
              <a:rPr lang="nl-NL" sz="2400" dirty="0" err="1">
                <a:sym typeface="Wingdings" panose="05000000000000000000" pitchFamily="2" charset="2"/>
              </a:rPr>
              <a:t>Talpa</a:t>
            </a:r>
            <a:r>
              <a:rPr lang="nl-NL" sz="2400" dirty="0">
                <a:sym typeface="Wingdings" panose="05000000000000000000" pitchFamily="2" charset="2"/>
              </a:rPr>
              <a:t>?)</a:t>
            </a:r>
            <a:r>
              <a:rPr lang="nl-NL" sz="2400" dirty="0"/>
              <a:t> </a:t>
            </a:r>
          </a:p>
          <a:p>
            <a:pPr marL="285750" indent="-285750">
              <a:buFont typeface="Arial" panose="020B0604020202020204" pitchFamily="34" charset="0"/>
              <a:buChar char="•"/>
            </a:pPr>
            <a:r>
              <a:rPr lang="nl-NL" sz="2400" dirty="0"/>
              <a:t>Vrijwaringen in contracten (maar bieden niet altijd uitkomst)</a:t>
            </a:r>
          </a:p>
          <a:p>
            <a:pPr marL="285750" indent="-285750">
              <a:buFont typeface="Arial" panose="020B0604020202020204" pitchFamily="34" charset="0"/>
              <a:buChar char="•"/>
            </a:pPr>
            <a:r>
              <a:rPr lang="nl-NL" sz="2400" dirty="0"/>
              <a:t>Verplichting voor werkgever/opdrachtgever: zorgen voor veilige werkomgeving. Beleid, gedragsprotocol, vertrouwenspersoon. </a:t>
            </a:r>
          </a:p>
          <a:p>
            <a:pPr marL="285750" indent="-285750">
              <a:buFont typeface="Arial" panose="020B0604020202020204" pitchFamily="34" charset="0"/>
              <a:buChar char="•"/>
            </a:pPr>
            <a:r>
              <a:rPr lang="nl-NL" sz="2400" dirty="0"/>
              <a:t>Melding? Zorgvuldig onderzoek (eventueel door een extern bureau).</a:t>
            </a:r>
          </a:p>
        </p:txBody>
      </p:sp>
    </p:spTree>
    <p:extLst>
      <p:ext uri="{BB962C8B-B14F-4D97-AF65-F5344CB8AC3E}">
        <p14:creationId xmlns:p14="http://schemas.microsoft.com/office/powerpoint/2010/main" val="4165641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A8AB6E-928B-2FDC-6428-17343906B4B2}"/>
              </a:ext>
            </a:extLst>
          </p:cNvPr>
          <p:cNvSpPr>
            <a:spLocks noGrp="1"/>
          </p:cNvSpPr>
          <p:nvPr>
            <p:ph type="title"/>
          </p:nvPr>
        </p:nvSpPr>
        <p:spPr>
          <a:xfrm>
            <a:off x="381486" y="196809"/>
            <a:ext cx="10515600" cy="1325563"/>
          </a:xfrm>
        </p:spPr>
        <p:txBody>
          <a:bodyPr/>
          <a:lstStyle/>
          <a:p>
            <a:r>
              <a:rPr lang="nl-NL" b="1" dirty="0"/>
              <a:t>4: </a:t>
            </a:r>
            <a:r>
              <a:rPr lang="nl-NL" b="1" dirty="0" err="1"/>
              <a:t>HvJEU</a:t>
            </a:r>
            <a:r>
              <a:rPr lang="nl-NL" b="1" dirty="0"/>
              <a:t> in Polen/Europese Raad &amp; Parlement</a:t>
            </a:r>
            <a:endParaRPr lang="nl-NL" dirty="0"/>
          </a:p>
        </p:txBody>
      </p:sp>
      <p:sp>
        <p:nvSpPr>
          <p:cNvPr id="3" name="Tijdelijke aanduiding voor inhoud 2">
            <a:extLst>
              <a:ext uri="{FF2B5EF4-FFF2-40B4-BE49-F238E27FC236}">
                <a16:creationId xmlns:a16="http://schemas.microsoft.com/office/drawing/2014/main" id="{A7EDB7FD-C187-BA59-E463-909881B8EED6}"/>
              </a:ext>
            </a:extLst>
          </p:cNvPr>
          <p:cNvSpPr>
            <a:spLocks noGrp="1"/>
          </p:cNvSpPr>
          <p:nvPr>
            <p:ph idx="1"/>
          </p:nvPr>
        </p:nvSpPr>
        <p:spPr>
          <a:xfrm>
            <a:off x="0" y="1825625"/>
            <a:ext cx="9383972" cy="4351338"/>
          </a:xfrm>
        </p:spPr>
        <p:txBody>
          <a:bodyPr>
            <a:normAutofit lnSpcReduction="10000"/>
          </a:bodyPr>
          <a:lstStyle/>
          <a:p>
            <a:pPr marL="0" indent="0">
              <a:buNone/>
            </a:pPr>
            <a:r>
              <a:rPr lang="nl-NL" sz="2800" dirty="0" err="1"/>
              <a:t>HvJEU</a:t>
            </a:r>
            <a:r>
              <a:rPr lang="nl-NL" sz="2800" dirty="0"/>
              <a:t> 26 april 2022, ECLI:EU:C:2022:297</a:t>
            </a:r>
          </a:p>
          <a:p>
            <a:r>
              <a:rPr lang="nl-NL" sz="2800" dirty="0"/>
              <a:t>Polen: beroep tot nietigverklaring artikel 17 DSM-richtlijn </a:t>
            </a:r>
            <a:r>
              <a:rPr lang="nl-NL" dirty="0"/>
              <a:t>wegens</a:t>
            </a:r>
            <a:r>
              <a:rPr lang="nl-NL" sz="2800" dirty="0"/>
              <a:t> strijd met artikel 11 Handvest.</a:t>
            </a:r>
          </a:p>
          <a:p>
            <a:r>
              <a:rPr lang="nl-NL" dirty="0"/>
              <a:t>Hof: artikel 17 betekent inderdaad hanteren van een uploadfilter (er zijn geen alternatieven). </a:t>
            </a:r>
          </a:p>
          <a:p>
            <a:r>
              <a:rPr lang="nl-NL" dirty="0"/>
              <a:t>En dit is inderdaad een inperking van de informatievrijheid, maar genoeg waarborgen (zes) in artikel 17. Lidstaten moeten bij implementatie een rechtvaardig evenwicht van grondrechten garanderen.</a:t>
            </a:r>
          </a:p>
          <a:p>
            <a:r>
              <a:rPr lang="nl-NL" sz="2800" dirty="0"/>
              <a:t>Conclusie: er komt heel veel rechtspraa</a:t>
            </a:r>
            <a:r>
              <a:rPr lang="nl-NL" dirty="0"/>
              <a:t>k aan</a:t>
            </a:r>
            <a:endParaRPr lang="nl-NL" sz="2800" dirty="0"/>
          </a:p>
          <a:p>
            <a:pPr marL="0" indent="0">
              <a:buNone/>
            </a:pPr>
            <a:endParaRPr lang="nl-NL" sz="2800" dirty="0"/>
          </a:p>
          <a:p>
            <a:pPr marL="0" indent="0">
              <a:buNone/>
            </a:pPr>
            <a:endParaRPr lang="nl-NL" dirty="0"/>
          </a:p>
        </p:txBody>
      </p:sp>
      <p:pic>
        <p:nvPicPr>
          <p:cNvPr id="4" name="Picture 2" descr="Andrzej Duda">
            <a:extLst>
              <a:ext uri="{FF2B5EF4-FFF2-40B4-BE49-F238E27FC236}">
                <a16:creationId xmlns:a16="http://schemas.microsoft.com/office/drawing/2014/main" id="{C77E120A-54E6-9CEB-CC76-2423034D83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3972" y="1219119"/>
            <a:ext cx="2808028" cy="3180715"/>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4071374F-8D0F-F0BD-5633-40A0037B34CA}"/>
              </a:ext>
            </a:extLst>
          </p:cNvPr>
          <p:cNvSpPr txBox="1"/>
          <p:nvPr/>
        </p:nvSpPr>
        <p:spPr>
          <a:xfrm>
            <a:off x="9383972" y="4399834"/>
            <a:ext cx="3026228" cy="615553"/>
          </a:xfrm>
          <a:prstGeom prst="rect">
            <a:avLst/>
          </a:prstGeom>
          <a:noFill/>
        </p:spPr>
        <p:txBody>
          <a:bodyPr wrap="square" rtlCol="0">
            <a:spAutoFit/>
          </a:bodyPr>
          <a:lstStyle/>
          <a:p>
            <a:r>
              <a:rPr lang="en-US" sz="1000" b="0" i="0" u="none" strike="noStrike" dirty="0">
                <a:solidFill>
                  <a:srgbClr val="E23600"/>
                </a:solidFill>
                <a:effectLst/>
                <a:latin typeface="Source Sans Pro" panose="020B0503030403020204" pitchFamily="34" charset="0"/>
                <a:hlinkClick r:id="rId3"/>
              </a:rPr>
              <a:t>"Andrzej </a:t>
            </a:r>
            <a:r>
              <a:rPr lang="en-US" sz="1000" b="0" i="0" u="none" strike="noStrike" dirty="0" err="1">
                <a:solidFill>
                  <a:srgbClr val="E23600"/>
                </a:solidFill>
                <a:effectLst/>
                <a:latin typeface="Source Sans Pro" panose="020B0503030403020204" pitchFamily="34" charset="0"/>
                <a:hlinkClick r:id="rId3"/>
              </a:rPr>
              <a:t>Duda</a:t>
            </a:r>
            <a:r>
              <a:rPr lang="en-US" sz="1000" b="0" i="0" u="none" strike="noStrike" dirty="0">
                <a:solidFill>
                  <a:srgbClr val="E23600"/>
                </a:solidFill>
                <a:effectLst/>
                <a:latin typeface="Source Sans Pro" panose="020B0503030403020204" pitchFamily="34" charset="0"/>
                <a:hlinkClick r:id="rId3"/>
              </a:rPr>
              <a:t>"</a:t>
            </a:r>
            <a:r>
              <a:rPr lang="en-US" sz="1000" b="0" i="0" dirty="0">
                <a:solidFill>
                  <a:srgbClr val="333333"/>
                </a:solidFill>
                <a:effectLst/>
                <a:latin typeface="Source Sans Pro" panose="020B0503030403020204" pitchFamily="34" charset="0"/>
              </a:rPr>
              <a:t> by </a:t>
            </a:r>
            <a:r>
              <a:rPr lang="en-US" sz="1000" b="0" i="0" u="none" strike="noStrike" dirty="0" err="1">
                <a:solidFill>
                  <a:srgbClr val="E23600"/>
                </a:solidFill>
                <a:effectLst/>
                <a:latin typeface="Source Sans Pro" panose="020B0503030403020204" pitchFamily="34" charset="0"/>
                <a:hlinkClick r:id="rId4"/>
              </a:rPr>
              <a:t>DrabikPany</a:t>
            </a:r>
            <a:r>
              <a:rPr lang="en-US" sz="1000" b="0" i="0" dirty="0">
                <a:solidFill>
                  <a:srgbClr val="333333"/>
                </a:solidFill>
                <a:effectLst/>
                <a:latin typeface="Source Sans Pro" panose="020B0503030403020204" pitchFamily="34" charset="0"/>
              </a:rPr>
              <a:t> is licensed under </a:t>
            </a:r>
            <a:r>
              <a:rPr lang="en-US" sz="1000" b="0" i="0" u="none" strike="noStrike" dirty="0">
                <a:solidFill>
                  <a:srgbClr val="E23600"/>
                </a:solidFill>
                <a:effectLst/>
                <a:latin typeface="Source Sans Pro" panose="020B0503030403020204" pitchFamily="34" charset="0"/>
                <a:hlinkClick r:id="rId5"/>
              </a:rPr>
              <a:t>CC BY 2.0</a:t>
            </a:r>
            <a:endParaRPr lang="nl-NL" sz="1000" dirty="0"/>
          </a:p>
          <a:p>
            <a:endParaRPr lang="nl-NL" sz="1400" dirty="0"/>
          </a:p>
        </p:txBody>
      </p:sp>
    </p:spTree>
    <p:extLst>
      <p:ext uri="{BB962C8B-B14F-4D97-AF65-F5344CB8AC3E}">
        <p14:creationId xmlns:p14="http://schemas.microsoft.com/office/powerpoint/2010/main" val="856676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7B343E-C413-8EB7-90BF-EED0AECEB343}"/>
              </a:ext>
            </a:extLst>
          </p:cNvPr>
          <p:cNvSpPr>
            <a:spLocks noGrp="1"/>
          </p:cNvSpPr>
          <p:nvPr>
            <p:ph type="title"/>
          </p:nvPr>
        </p:nvSpPr>
        <p:spPr/>
        <p:txBody>
          <a:bodyPr/>
          <a:lstStyle/>
          <a:p>
            <a:r>
              <a:rPr lang="nl-NL" b="1" dirty="0"/>
              <a:t>3: </a:t>
            </a:r>
            <a:r>
              <a:rPr lang="nl-NL" b="1" dirty="0" err="1"/>
              <a:t>VoetbalTV</a:t>
            </a:r>
            <a:endParaRPr lang="nl-NL" b="1" dirty="0"/>
          </a:p>
        </p:txBody>
      </p:sp>
      <p:pic>
        <p:nvPicPr>
          <p:cNvPr id="4" name="Onlinemedia 3" title="DIT IS VOETBALTV!">
            <a:hlinkClick r:id="" action="ppaction://media"/>
            <a:extLst>
              <a:ext uri="{FF2B5EF4-FFF2-40B4-BE49-F238E27FC236}">
                <a16:creationId xmlns:a16="http://schemas.microsoft.com/office/drawing/2014/main" id="{6CDE618C-3B22-D2CC-552D-AC3FF0BC8130}"/>
              </a:ext>
            </a:extLst>
          </p:cNvPr>
          <p:cNvPicPr>
            <a:picLocks noGrp="1" noRot="1" noChangeAspect="1"/>
          </p:cNvPicPr>
          <p:nvPr>
            <p:ph idx="1"/>
            <a:videoFile r:link="rId1"/>
          </p:nvPr>
        </p:nvPicPr>
        <p:blipFill>
          <a:blip r:embed="rId3"/>
          <a:stretch>
            <a:fillRect/>
          </a:stretch>
        </p:blipFill>
        <p:spPr>
          <a:xfrm>
            <a:off x="1623899" y="1690688"/>
            <a:ext cx="8944201" cy="5053816"/>
          </a:xfrm>
          <a:prstGeom prst="rect">
            <a:avLst/>
          </a:prstGeom>
        </p:spPr>
      </p:pic>
    </p:spTree>
    <p:extLst>
      <p:ext uri="{BB962C8B-B14F-4D97-AF65-F5344CB8AC3E}">
        <p14:creationId xmlns:p14="http://schemas.microsoft.com/office/powerpoint/2010/main" val="283613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9C8E7B-B0DD-9FC3-0410-8AB2B8643ED7}"/>
              </a:ext>
            </a:extLst>
          </p:cNvPr>
          <p:cNvSpPr>
            <a:spLocks noGrp="1"/>
          </p:cNvSpPr>
          <p:nvPr>
            <p:ph type="title"/>
          </p:nvPr>
        </p:nvSpPr>
        <p:spPr/>
        <p:txBody>
          <a:bodyPr/>
          <a:lstStyle/>
          <a:p>
            <a:r>
              <a:rPr lang="nl-NL" b="1" dirty="0"/>
              <a:t>3: </a:t>
            </a:r>
            <a:r>
              <a:rPr lang="nl-NL" b="1" dirty="0" err="1"/>
              <a:t>VoetbalTV</a:t>
            </a:r>
            <a:r>
              <a:rPr lang="nl-NL" b="1" dirty="0"/>
              <a:t> (2)</a:t>
            </a:r>
          </a:p>
        </p:txBody>
      </p:sp>
      <p:sp>
        <p:nvSpPr>
          <p:cNvPr id="3" name="Tijdelijke aanduiding voor inhoud 2">
            <a:extLst>
              <a:ext uri="{FF2B5EF4-FFF2-40B4-BE49-F238E27FC236}">
                <a16:creationId xmlns:a16="http://schemas.microsoft.com/office/drawing/2014/main" id="{3C16C3D8-7C67-2F77-B048-4E3E951C8CE6}"/>
              </a:ext>
            </a:extLst>
          </p:cNvPr>
          <p:cNvSpPr>
            <a:spLocks noGrp="1"/>
          </p:cNvSpPr>
          <p:nvPr>
            <p:ph idx="1"/>
          </p:nvPr>
        </p:nvSpPr>
        <p:spPr>
          <a:xfrm>
            <a:off x="147735" y="1993206"/>
            <a:ext cx="10515600" cy="5163004"/>
          </a:xfrm>
        </p:spPr>
        <p:txBody>
          <a:bodyPr>
            <a:normAutofit/>
          </a:bodyPr>
          <a:lstStyle/>
          <a:p>
            <a:r>
              <a:rPr lang="nl-NL" sz="2000" dirty="0" err="1"/>
              <a:t>VoetbalTV</a:t>
            </a:r>
            <a:r>
              <a:rPr lang="nl-NL" sz="2000" dirty="0"/>
              <a:t> (samenwerking </a:t>
            </a:r>
            <a:r>
              <a:rPr lang="nl-NL" sz="2000" dirty="0" err="1"/>
              <a:t>Talpa</a:t>
            </a:r>
            <a:r>
              <a:rPr lang="nl-NL" sz="2000" dirty="0"/>
              <a:t> en KNVB) plaatste camera’s bij amateurclubs, zodat wedstrijden online konden worden gevolgd. Geen toestemming spelers (ook kinderen).</a:t>
            </a:r>
          </a:p>
          <a:p>
            <a:r>
              <a:rPr lang="nl-NL" sz="2000" dirty="0"/>
              <a:t>AP: in strijd met privacywetgeving. Probleem met name: jonge spelers en beelden staan online. </a:t>
            </a:r>
          </a:p>
          <a:p>
            <a:r>
              <a:rPr lang="nl-NL" sz="2000" dirty="0"/>
              <a:t>Besluit AP: </a:t>
            </a:r>
            <a:r>
              <a:rPr lang="nl-NL" sz="2000" dirty="0" err="1"/>
              <a:t>VoetbalTV</a:t>
            </a:r>
            <a:r>
              <a:rPr lang="nl-NL" sz="2000" dirty="0"/>
              <a:t> heeft geen gerechtvaardigd belang bij verwerking. Een gerechtvaardigd belang </a:t>
            </a:r>
            <a:r>
              <a:rPr lang="nl-NL" sz="2000" u="sng" dirty="0"/>
              <a:t>moet volgen uit de wet</a:t>
            </a:r>
            <a:r>
              <a:rPr lang="nl-NL" sz="2000" dirty="0"/>
              <a:t>, en kan nooit een commercieel belang zijn. Boete van € 575.000,00.</a:t>
            </a:r>
          </a:p>
          <a:p>
            <a:r>
              <a:rPr lang="nl-NL" sz="2000" dirty="0" err="1"/>
              <a:t>VoetbalTV</a:t>
            </a:r>
            <a:r>
              <a:rPr lang="nl-NL" sz="2000" dirty="0"/>
              <a:t>: een ‘gerechtvaardigd belang’ is ieder belang </a:t>
            </a:r>
            <a:r>
              <a:rPr lang="nl-NL" sz="2000" u="sng" dirty="0"/>
              <a:t>dat niet in strijd is met de wet</a:t>
            </a:r>
            <a:r>
              <a:rPr lang="nl-NL" sz="2000" dirty="0"/>
              <a:t>. </a:t>
            </a:r>
          </a:p>
          <a:p>
            <a:r>
              <a:rPr lang="nl-NL" sz="2000" dirty="0" err="1"/>
              <a:t>ABRvS</a:t>
            </a:r>
            <a:r>
              <a:rPr lang="nl-NL" sz="2000" dirty="0"/>
              <a:t>: ook andere belangen verwerking door </a:t>
            </a:r>
            <a:r>
              <a:rPr lang="nl-NL" sz="2000" dirty="0" err="1"/>
              <a:t>VoetbalTV</a:t>
            </a:r>
            <a:r>
              <a:rPr lang="nl-NL" sz="2000" dirty="0"/>
              <a:t> (zoals spelplezier, technische analyses, meekijken vrienden en familieleden, </a:t>
            </a:r>
            <a:r>
              <a:rPr lang="nl-NL" sz="2000" dirty="0" err="1"/>
              <a:t>etc</a:t>
            </a:r>
            <a:r>
              <a:rPr lang="nl-NL" sz="2000" dirty="0"/>
              <a:t>). Niet alleen een commercieel belang, dus vraag hoeft niet te worden beantwoord. AP had beter onderzoek moeten doen, boete onterecht. </a:t>
            </a:r>
          </a:p>
          <a:p>
            <a:r>
              <a:rPr lang="nl-NL" sz="2000" dirty="0"/>
              <a:t>Brief EDPB aan AP: je hebt het fout. Zie </a:t>
            </a:r>
            <a:r>
              <a:rPr lang="nl-NL" sz="2000" dirty="0" err="1"/>
              <a:t>bijv</a:t>
            </a:r>
            <a:r>
              <a:rPr lang="nl-NL" sz="2000" dirty="0"/>
              <a:t> overweging 47 AVG en jurisprudentie </a:t>
            </a:r>
            <a:r>
              <a:rPr lang="nl-NL" sz="2000" dirty="0" err="1"/>
              <a:t>HvJEU</a:t>
            </a:r>
            <a:r>
              <a:rPr lang="nl-NL" sz="2000" dirty="0"/>
              <a:t>. </a:t>
            </a:r>
          </a:p>
          <a:p>
            <a:pPr marL="457200" lvl="1" indent="0">
              <a:buNone/>
            </a:pPr>
            <a:r>
              <a:rPr lang="nl-NL" sz="2000" i="1" dirty="0"/>
              <a:t>“</a:t>
            </a:r>
            <a:r>
              <a:rPr lang="en-US" sz="2000" i="1" dirty="0"/>
              <a:t>we invite the Dutch DPA to readjust the language of the standard explanation note”</a:t>
            </a:r>
            <a:endParaRPr lang="nl-NL" sz="2000" i="1" dirty="0"/>
          </a:p>
          <a:p>
            <a:endParaRPr lang="nl-NL" sz="2000" dirty="0"/>
          </a:p>
        </p:txBody>
      </p:sp>
    </p:spTree>
    <p:extLst>
      <p:ext uri="{BB962C8B-B14F-4D97-AF65-F5344CB8AC3E}">
        <p14:creationId xmlns:p14="http://schemas.microsoft.com/office/powerpoint/2010/main" val="3473713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73B7AD-1F98-BCC3-B269-EFB4AD460346}"/>
              </a:ext>
            </a:extLst>
          </p:cNvPr>
          <p:cNvSpPr>
            <a:spLocks noGrp="1"/>
          </p:cNvSpPr>
          <p:nvPr>
            <p:ph type="title"/>
          </p:nvPr>
        </p:nvSpPr>
        <p:spPr/>
        <p:txBody>
          <a:bodyPr/>
          <a:lstStyle/>
          <a:p>
            <a:r>
              <a:rPr lang="nl-NL" b="1" dirty="0"/>
              <a:t>2: Auteurscontractenrecht 2.0</a:t>
            </a:r>
          </a:p>
        </p:txBody>
      </p:sp>
      <p:sp>
        <p:nvSpPr>
          <p:cNvPr id="3" name="Tijdelijke aanduiding voor inhoud 2">
            <a:extLst>
              <a:ext uri="{FF2B5EF4-FFF2-40B4-BE49-F238E27FC236}">
                <a16:creationId xmlns:a16="http://schemas.microsoft.com/office/drawing/2014/main" id="{FA09BFF4-E9E2-63D6-8D43-8F6A6ED28AB3}"/>
              </a:ext>
            </a:extLst>
          </p:cNvPr>
          <p:cNvSpPr>
            <a:spLocks noGrp="1"/>
          </p:cNvSpPr>
          <p:nvPr>
            <p:ph idx="1"/>
          </p:nvPr>
        </p:nvSpPr>
        <p:spPr>
          <a:xfrm>
            <a:off x="838200" y="1825624"/>
            <a:ext cx="11003280" cy="5032375"/>
          </a:xfrm>
        </p:spPr>
        <p:txBody>
          <a:bodyPr>
            <a:normAutofit/>
          </a:bodyPr>
          <a:lstStyle/>
          <a:p>
            <a:pPr marL="0" indent="0">
              <a:buNone/>
            </a:pPr>
            <a:r>
              <a:rPr lang="nl-NL" dirty="0"/>
              <a:t>Consultatievoorstel:</a:t>
            </a:r>
          </a:p>
          <a:p>
            <a:r>
              <a:rPr lang="nl-NL" dirty="0"/>
              <a:t>Vormvereisten voor overdracht (akte) en exclusieve licentie (schriftelijk)</a:t>
            </a:r>
          </a:p>
          <a:p>
            <a:r>
              <a:rPr lang="nl-NL" dirty="0"/>
              <a:t>Herroepingsrecht bij non usus: opzeggen </a:t>
            </a:r>
            <a:r>
              <a:rPr lang="nl-NL" dirty="0" err="1"/>
              <a:t>ipv</a:t>
            </a:r>
            <a:r>
              <a:rPr lang="nl-NL" dirty="0"/>
              <a:t> ontbinden</a:t>
            </a:r>
          </a:p>
          <a:p>
            <a:r>
              <a:rPr lang="nl-NL" dirty="0"/>
              <a:t>Filmauteurscontractenrecht:</a:t>
            </a:r>
          </a:p>
          <a:p>
            <a:pPr lvl="1"/>
            <a:r>
              <a:rPr lang="nl-NL" dirty="0"/>
              <a:t>Proportionele billijke vergoeding voor alle filmmakers</a:t>
            </a:r>
          </a:p>
          <a:p>
            <a:pPr lvl="1"/>
            <a:r>
              <a:rPr lang="nl-NL" dirty="0"/>
              <a:t>Ook voor VOD</a:t>
            </a:r>
          </a:p>
          <a:p>
            <a:r>
              <a:rPr lang="nl-NL" dirty="0"/>
              <a:t>Mogelijkheid verplichte aansluiting geschillencommissie bij publiek geld</a:t>
            </a:r>
          </a:p>
          <a:p>
            <a:r>
              <a:rPr lang="nl-NL" dirty="0"/>
              <a:t>Onderscheid billijke vergoeding voor exploitatiebevoegdheid en honorarium</a:t>
            </a:r>
          </a:p>
          <a:p>
            <a:r>
              <a:rPr lang="nl-NL" dirty="0"/>
              <a:t>Roland vertelt meer!</a:t>
            </a:r>
          </a:p>
        </p:txBody>
      </p:sp>
    </p:spTree>
    <p:extLst>
      <p:ext uri="{BB962C8B-B14F-4D97-AF65-F5344CB8AC3E}">
        <p14:creationId xmlns:p14="http://schemas.microsoft.com/office/powerpoint/2010/main" val="2243125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3971D3-CBEE-E8C7-EE66-D3E8F9FE3EF2}"/>
              </a:ext>
            </a:extLst>
          </p:cNvPr>
          <p:cNvSpPr>
            <a:spLocks noGrp="1"/>
          </p:cNvSpPr>
          <p:nvPr>
            <p:ph type="title"/>
          </p:nvPr>
        </p:nvSpPr>
        <p:spPr/>
        <p:txBody>
          <a:bodyPr/>
          <a:lstStyle/>
          <a:p>
            <a:r>
              <a:rPr lang="nl-NL" b="1" dirty="0"/>
              <a:t>1: Martin </a:t>
            </a:r>
            <a:r>
              <a:rPr lang="nl-NL" b="1" dirty="0" err="1"/>
              <a:t>Garrix</a:t>
            </a:r>
            <a:r>
              <a:rPr lang="nl-NL" b="1" dirty="0"/>
              <a:t>/</a:t>
            </a:r>
            <a:r>
              <a:rPr lang="nl-NL" b="1" dirty="0" err="1"/>
              <a:t>Spinnin</a:t>
            </a:r>
            <a:r>
              <a:rPr lang="nl-NL" dirty="0"/>
              <a:t>’</a:t>
            </a:r>
          </a:p>
        </p:txBody>
      </p:sp>
      <p:sp>
        <p:nvSpPr>
          <p:cNvPr id="3" name="Tijdelijke aanduiding voor inhoud 2">
            <a:extLst>
              <a:ext uri="{FF2B5EF4-FFF2-40B4-BE49-F238E27FC236}">
                <a16:creationId xmlns:a16="http://schemas.microsoft.com/office/drawing/2014/main" id="{9E46FBCC-D5D6-701A-74A0-32EF42C5750A}"/>
              </a:ext>
            </a:extLst>
          </p:cNvPr>
          <p:cNvSpPr>
            <a:spLocks noGrp="1"/>
          </p:cNvSpPr>
          <p:nvPr>
            <p:ph idx="1"/>
          </p:nvPr>
        </p:nvSpPr>
        <p:spPr>
          <a:xfrm>
            <a:off x="397638" y="1973088"/>
            <a:ext cx="11666844" cy="5139890"/>
          </a:xfrm>
        </p:spPr>
        <p:txBody>
          <a:bodyPr>
            <a:normAutofit/>
          </a:bodyPr>
          <a:lstStyle/>
          <a:p>
            <a:pPr marL="0" indent="0">
              <a:buNone/>
            </a:pPr>
            <a:r>
              <a:rPr lang="nl-NL" sz="2400" dirty="0"/>
              <a:t>Hoge Raad 17 december 2021, ECLI:NL:HR:2021:1923, Auteursrecht 2022, 61</a:t>
            </a:r>
          </a:p>
          <a:p>
            <a:r>
              <a:rPr lang="nl-NL" sz="2400" dirty="0"/>
              <a:t>In cassatie nog drie vragen aan de orde:</a:t>
            </a:r>
          </a:p>
          <a:p>
            <a:pPr lvl="1"/>
            <a:r>
              <a:rPr lang="nl-NL" sz="2000" dirty="0"/>
              <a:t>Is de eenzijdige verlengingsmogelijkheid in de overeenkomst onredelijk bezwarend?</a:t>
            </a:r>
          </a:p>
          <a:p>
            <a:pPr lvl="1"/>
            <a:r>
              <a:rPr lang="nl-NL" sz="2000" dirty="0"/>
              <a:t>Is de royaltybepaling over “netto-inkomsten” (met mogelijkheid onbeperkt kosten af te trekken) onredelijk bezwarend?</a:t>
            </a:r>
          </a:p>
          <a:p>
            <a:pPr lvl="1"/>
            <a:r>
              <a:rPr lang="nl-NL" sz="2000" dirty="0"/>
              <a:t>Wie is de fonogrammenproducent?</a:t>
            </a:r>
            <a:endParaRPr lang="nl-NL" sz="2400" dirty="0"/>
          </a:p>
          <a:p>
            <a:r>
              <a:rPr lang="nl-NL" sz="2400" dirty="0"/>
              <a:t>Beoordeling van de bedingen: ex </a:t>
            </a:r>
            <a:r>
              <a:rPr lang="nl-NL" sz="2400" dirty="0" err="1"/>
              <a:t>nunc</a:t>
            </a:r>
            <a:r>
              <a:rPr lang="nl-NL" sz="2400" dirty="0"/>
              <a:t> of ex </a:t>
            </a:r>
            <a:r>
              <a:rPr lang="nl-NL" sz="2400" dirty="0" err="1"/>
              <a:t>tunc</a:t>
            </a:r>
            <a:r>
              <a:rPr lang="nl-NL" sz="2400" dirty="0"/>
              <a:t>? HR: ex </a:t>
            </a:r>
            <a:r>
              <a:rPr lang="nl-NL" sz="2400" dirty="0" err="1"/>
              <a:t>tunc</a:t>
            </a:r>
            <a:r>
              <a:rPr lang="nl-NL" sz="2400" dirty="0"/>
              <a:t>. Omstandigheden ná sluiten overeenkomst (succes </a:t>
            </a:r>
            <a:r>
              <a:rPr lang="nl-NL" sz="2400" dirty="0" err="1"/>
              <a:t>Garrix</a:t>
            </a:r>
            <a:r>
              <a:rPr lang="nl-NL" sz="2400" dirty="0"/>
              <a:t> en al dan niet aftrekken kosten) mogen dus niet mee tellen voor beoordeling op grond van het auteurscontractenrecht.</a:t>
            </a:r>
          </a:p>
          <a:p>
            <a:r>
              <a:rPr lang="nl-NL" sz="2400" dirty="0"/>
              <a:t>Cumulatie tussen toetsen (onredelijk bezwarend en onaanvaardbaar </a:t>
            </a:r>
            <a:r>
              <a:rPr lang="nl-NL" sz="2400" dirty="0" err="1"/>
              <a:t>ivm</a:t>
            </a:r>
            <a:r>
              <a:rPr lang="nl-NL" sz="2400" dirty="0"/>
              <a:t> redelijkheid en billijkheid) mogelijk. Lat redelijkheid en billijkheid ligt hoger, maar mag wél ex </a:t>
            </a:r>
            <a:r>
              <a:rPr lang="nl-NL" sz="2400" dirty="0" err="1"/>
              <a:t>nunc</a:t>
            </a:r>
            <a:r>
              <a:rPr lang="nl-NL" sz="2400" dirty="0"/>
              <a:t>. </a:t>
            </a:r>
          </a:p>
          <a:p>
            <a:endParaRPr lang="nl-NL" sz="2400" dirty="0"/>
          </a:p>
        </p:txBody>
      </p:sp>
    </p:spTree>
    <p:extLst>
      <p:ext uri="{BB962C8B-B14F-4D97-AF65-F5344CB8AC3E}">
        <p14:creationId xmlns:p14="http://schemas.microsoft.com/office/powerpoint/2010/main" val="2836952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ABD2F7-C953-E122-7A69-D03DD098F6EE}"/>
              </a:ext>
            </a:extLst>
          </p:cNvPr>
          <p:cNvSpPr>
            <a:spLocks noGrp="1"/>
          </p:cNvSpPr>
          <p:nvPr>
            <p:ph type="title"/>
          </p:nvPr>
        </p:nvSpPr>
        <p:spPr/>
        <p:txBody>
          <a:bodyPr/>
          <a:lstStyle/>
          <a:p>
            <a:r>
              <a:rPr lang="nl-NL" b="1" dirty="0"/>
              <a:t>1: Martin </a:t>
            </a:r>
            <a:r>
              <a:rPr lang="nl-NL" b="1" dirty="0" err="1"/>
              <a:t>Garrix</a:t>
            </a:r>
            <a:r>
              <a:rPr lang="nl-NL" b="1" dirty="0"/>
              <a:t>/</a:t>
            </a:r>
            <a:r>
              <a:rPr lang="nl-NL" b="1" dirty="0" err="1"/>
              <a:t>Spinnin</a:t>
            </a:r>
            <a:r>
              <a:rPr lang="nl-NL" b="1" dirty="0"/>
              <a:t>’ (2)</a:t>
            </a:r>
          </a:p>
        </p:txBody>
      </p:sp>
      <p:sp>
        <p:nvSpPr>
          <p:cNvPr id="3" name="Tijdelijke aanduiding voor inhoud 2">
            <a:extLst>
              <a:ext uri="{FF2B5EF4-FFF2-40B4-BE49-F238E27FC236}">
                <a16:creationId xmlns:a16="http://schemas.microsoft.com/office/drawing/2014/main" id="{53625360-3756-064F-6765-DD5A16CA03A8}"/>
              </a:ext>
            </a:extLst>
          </p:cNvPr>
          <p:cNvSpPr>
            <a:spLocks noGrp="1"/>
          </p:cNvSpPr>
          <p:nvPr>
            <p:ph idx="1"/>
          </p:nvPr>
        </p:nvSpPr>
        <p:spPr>
          <a:xfrm>
            <a:off x="290866" y="1616247"/>
            <a:ext cx="10515600" cy="4351338"/>
          </a:xfrm>
        </p:spPr>
        <p:txBody>
          <a:bodyPr/>
          <a:lstStyle/>
          <a:p>
            <a:r>
              <a:rPr lang="nl-NL" sz="2800" dirty="0"/>
              <a:t>Hoge Raad: Martin </a:t>
            </a:r>
            <a:r>
              <a:rPr lang="nl-NL" sz="2800" dirty="0" err="1"/>
              <a:t>Garrix</a:t>
            </a:r>
            <a:r>
              <a:rPr lang="nl-NL" sz="2800" dirty="0"/>
              <a:t> is de fonogrammenproducent (vervaardigde zelf de gehele opname met eigen apparatuur).</a:t>
            </a:r>
          </a:p>
          <a:p>
            <a:r>
              <a:rPr lang="nl-NL" sz="2800" dirty="0"/>
              <a:t>Hoge Raad verwijst (na 8 jaar) naar Hof Den Bosch</a:t>
            </a:r>
          </a:p>
          <a:p>
            <a:endParaRPr lang="nl-NL" dirty="0"/>
          </a:p>
        </p:txBody>
      </p:sp>
      <p:pic>
        <p:nvPicPr>
          <p:cNvPr id="3074" name="Picture 2" descr="Amazon.com: Cliffhanger : Sylvester Stallone, John Lithgow, Michael Rooker,  Janine Turner, Rex Linn, Caroline Goodall, Leon, Craig Fairbrass, Gregory  Scott Cummins, Denis Forest, Michelle Joyner, Max Perlich, Renny Harlin,  Alan Marshall, David">
            <a:extLst>
              <a:ext uri="{FF2B5EF4-FFF2-40B4-BE49-F238E27FC236}">
                <a16:creationId xmlns:a16="http://schemas.microsoft.com/office/drawing/2014/main" id="{314A2C1E-A991-B12E-B00D-489695763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7358" y="2320795"/>
            <a:ext cx="2914650" cy="423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57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9DA3F3-C039-9DED-DF5E-BFA5D6D589F7}"/>
              </a:ext>
            </a:extLst>
          </p:cNvPr>
          <p:cNvSpPr>
            <a:spLocks noGrp="1"/>
          </p:cNvSpPr>
          <p:nvPr>
            <p:ph type="title"/>
          </p:nvPr>
        </p:nvSpPr>
        <p:spPr/>
        <p:txBody>
          <a:bodyPr/>
          <a:lstStyle/>
          <a:p>
            <a:r>
              <a:rPr lang="nl-NL" b="1" dirty="0"/>
              <a:t>Dank jullie wel!</a:t>
            </a:r>
          </a:p>
        </p:txBody>
      </p:sp>
      <p:sp>
        <p:nvSpPr>
          <p:cNvPr id="4" name="Tekstvak 3">
            <a:extLst>
              <a:ext uri="{FF2B5EF4-FFF2-40B4-BE49-F238E27FC236}">
                <a16:creationId xmlns:a16="http://schemas.microsoft.com/office/drawing/2014/main" id="{A1BA9BF8-08C9-14E6-596C-2CAD3D729E80}"/>
              </a:ext>
            </a:extLst>
          </p:cNvPr>
          <p:cNvSpPr txBox="1"/>
          <p:nvPr/>
        </p:nvSpPr>
        <p:spPr>
          <a:xfrm>
            <a:off x="7791061" y="4348065"/>
            <a:ext cx="4114800" cy="369332"/>
          </a:xfrm>
          <a:prstGeom prst="rect">
            <a:avLst/>
          </a:prstGeom>
          <a:noFill/>
        </p:spPr>
        <p:txBody>
          <a:bodyPr wrap="square" rtlCol="0">
            <a:spAutoFit/>
          </a:bodyPr>
          <a:lstStyle/>
          <a:p>
            <a:r>
              <a:rPr lang="nl-NL" dirty="0"/>
              <a:t>kingma@hocker.nl</a:t>
            </a:r>
          </a:p>
        </p:txBody>
      </p:sp>
    </p:spTree>
    <p:extLst>
      <p:ext uri="{BB962C8B-B14F-4D97-AF65-F5344CB8AC3E}">
        <p14:creationId xmlns:p14="http://schemas.microsoft.com/office/powerpoint/2010/main" val="1117901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01F2E-74B3-7B05-4757-A53DFFAF7377}"/>
              </a:ext>
            </a:extLst>
          </p:cNvPr>
          <p:cNvSpPr>
            <a:spLocks noGrp="1"/>
          </p:cNvSpPr>
          <p:nvPr>
            <p:ph type="title"/>
          </p:nvPr>
        </p:nvSpPr>
        <p:spPr/>
        <p:txBody>
          <a:bodyPr/>
          <a:lstStyle/>
          <a:p>
            <a:r>
              <a:rPr lang="nl-NL" b="1" dirty="0"/>
              <a:t>10:</a:t>
            </a:r>
          </a:p>
        </p:txBody>
      </p:sp>
      <p:sp>
        <p:nvSpPr>
          <p:cNvPr id="3" name="Tijdelijke aanduiding voor inhoud 2">
            <a:extLst>
              <a:ext uri="{FF2B5EF4-FFF2-40B4-BE49-F238E27FC236}">
                <a16:creationId xmlns:a16="http://schemas.microsoft.com/office/drawing/2014/main" id="{7023926C-58DB-D2CD-E48F-B4C10D1246FA}"/>
              </a:ext>
            </a:extLst>
          </p:cNvPr>
          <p:cNvSpPr>
            <a:spLocks noGrp="1"/>
          </p:cNvSpPr>
          <p:nvPr>
            <p:ph idx="1"/>
          </p:nvPr>
        </p:nvSpPr>
        <p:spPr>
          <a:xfrm>
            <a:off x="419100" y="2270125"/>
            <a:ext cx="11772900" cy="4351338"/>
          </a:xfrm>
        </p:spPr>
        <p:txBody>
          <a:bodyPr>
            <a:normAutofit fontScale="92500" lnSpcReduction="20000"/>
          </a:bodyPr>
          <a:lstStyle/>
          <a:p>
            <a:r>
              <a:rPr lang="nl-NL" dirty="0" err="1"/>
              <a:t>Vzr</a:t>
            </a:r>
            <a:r>
              <a:rPr lang="nl-NL" dirty="0"/>
              <a:t> Rb Den Haag, 19 april 2022, </a:t>
            </a:r>
            <a:r>
              <a:rPr lang="nl-NL" b="0" i="0" dirty="0">
                <a:solidFill>
                  <a:srgbClr val="212121"/>
                </a:solidFill>
                <a:effectLst/>
                <a:latin typeface="Verdana" panose="020B0604030504040204" pitchFamily="34" charset="0"/>
              </a:rPr>
              <a:t>ECLI:NL:RBAMS:2022:2083</a:t>
            </a:r>
          </a:p>
          <a:p>
            <a:r>
              <a:rPr lang="nl-NL" dirty="0"/>
              <a:t>Co-existentieovereenkomst: Q-</a:t>
            </a:r>
            <a:r>
              <a:rPr lang="nl-NL" dirty="0" err="1"/>
              <a:t>music</a:t>
            </a:r>
            <a:r>
              <a:rPr lang="nl-NL" dirty="0"/>
              <a:t> mag een radiostation exploiteren, mits zich dat niet richt op dance en niet (teveel) dance muziek uitzendt.</a:t>
            </a:r>
          </a:p>
          <a:p>
            <a:r>
              <a:rPr lang="nl-NL" i="1" dirty="0"/>
              <a:t>“Onder dance wordt verstaan elektronische (dans) muziek, dat op de door Q-Dance georganiseerde dance-events in hoofdzaak ten gehore is gebracht en zal worden gebracht met inachtneming van de van tijd tot tijd veranderende stijlen binnen het “dance-segment”.</a:t>
            </a:r>
          </a:p>
          <a:p>
            <a:r>
              <a:rPr lang="nl-NL" dirty="0"/>
              <a:t>Uitdrukkelijk niet:  pop, rock, soul, R&amp;B, hip-hop en </a:t>
            </a:r>
            <a:r>
              <a:rPr lang="nl-NL" dirty="0" err="1"/>
              <a:t>oldies</a:t>
            </a:r>
            <a:r>
              <a:rPr lang="nl-NL" dirty="0"/>
              <a:t> (sixties, seventies, eighties), ongeacht het eventueel gebruik van elektronische elementen</a:t>
            </a:r>
          </a:p>
          <a:p>
            <a:r>
              <a:rPr lang="nl-NL" dirty="0"/>
              <a:t>Q-</a:t>
            </a:r>
            <a:r>
              <a:rPr lang="nl-NL" dirty="0" err="1"/>
              <a:t>music</a:t>
            </a:r>
            <a:r>
              <a:rPr lang="nl-NL" dirty="0"/>
              <a:t>: “dance” in de overeenkomst is beperkt tot </a:t>
            </a:r>
            <a:r>
              <a:rPr lang="nl-NL" dirty="0" err="1"/>
              <a:t>hardstyle</a:t>
            </a:r>
            <a:r>
              <a:rPr lang="nl-NL" dirty="0"/>
              <a:t>, </a:t>
            </a:r>
            <a:r>
              <a:rPr lang="nl-NL" dirty="0" err="1"/>
              <a:t>hardhouse</a:t>
            </a:r>
            <a:r>
              <a:rPr lang="nl-NL" dirty="0"/>
              <a:t> en hardcore en dat draaien wij niet. Partijen leven al jaren naast elkaar zonder verwarringsgevaar.</a:t>
            </a:r>
          </a:p>
          <a:p>
            <a:pPr marL="0" indent="0">
              <a:buNone/>
            </a:pPr>
            <a:endParaRPr lang="nl-NL" i="1" dirty="0"/>
          </a:p>
        </p:txBody>
      </p:sp>
      <p:pic>
        <p:nvPicPr>
          <p:cNvPr id="2050" name="Picture 2" descr="Qmusic - Q sounds better with you">
            <a:extLst>
              <a:ext uri="{FF2B5EF4-FFF2-40B4-BE49-F238E27FC236}">
                <a16:creationId xmlns:a16="http://schemas.microsoft.com/office/drawing/2014/main" id="{546CCC69-0E65-A141-9CFA-3DAEF3DFE8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614" y="174407"/>
            <a:ext cx="16002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535FDB46-7305-ABCB-681B-0FC257D5585F}"/>
              </a:ext>
            </a:extLst>
          </p:cNvPr>
          <p:cNvPicPr>
            <a:picLocks noChangeAspect="1"/>
          </p:cNvPicPr>
          <p:nvPr/>
        </p:nvPicPr>
        <p:blipFill>
          <a:blip r:embed="rId3"/>
          <a:stretch>
            <a:fillRect/>
          </a:stretch>
        </p:blipFill>
        <p:spPr>
          <a:xfrm>
            <a:off x="5159829" y="38537"/>
            <a:ext cx="1684512" cy="2007991"/>
          </a:xfrm>
          <a:prstGeom prst="rect">
            <a:avLst/>
          </a:prstGeom>
        </p:spPr>
      </p:pic>
      <p:sp>
        <p:nvSpPr>
          <p:cNvPr id="5" name="Tekstvak 4">
            <a:extLst>
              <a:ext uri="{FF2B5EF4-FFF2-40B4-BE49-F238E27FC236}">
                <a16:creationId xmlns:a16="http://schemas.microsoft.com/office/drawing/2014/main" id="{A8C9CBB0-10C6-E631-DE93-917B7E88034B}"/>
              </a:ext>
            </a:extLst>
          </p:cNvPr>
          <p:cNvSpPr txBox="1"/>
          <p:nvPr/>
        </p:nvSpPr>
        <p:spPr>
          <a:xfrm>
            <a:off x="4128407" y="1647944"/>
            <a:ext cx="2062843" cy="584775"/>
          </a:xfrm>
          <a:prstGeom prst="rect">
            <a:avLst/>
          </a:prstGeom>
          <a:noFill/>
        </p:spPr>
        <p:txBody>
          <a:bodyPr wrap="square" rtlCol="0">
            <a:spAutoFit/>
          </a:bodyPr>
          <a:lstStyle/>
          <a:p>
            <a:r>
              <a:rPr lang="nl-NL" sz="3200" dirty="0" err="1"/>
              <a:t>vs</a:t>
            </a:r>
            <a:endParaRPr lang="nl-NL" sz="3200" dirty="0"/>
          </a:p>
        </p:txBody>
      </p:sp>
    </p:spTree>
    <p:extLst>
      <p:ext uri="{BB962C8B-B14F-4D97-AF65-F5344CB8AC3E}">
        <p14:creationId xmlns:p14="http://schemas.microsoft.com/office/powerpoint/2010/main" val="2123321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B6F802-9DBA-FBA2-21A6-0DD909B0290C}"/>
              </a:ext>
            </a:extLst>
          </p:cNvPr>
          <p:cNvSpPr>
            <a:spLocks noGrp="1"/>
          </p:cNvSpPr>
          <p:nvPr>
            <p:ph type="title"/>
          </p:nvPr>
        </p:nvSpPr>
        <p:spPr/>
        <p:txBody>
          <a:bodyPr/>
          <a:lstStyle/>
          <a:p>
            <a:r>
              <a:rPr lang="nl-NL" b="1" dirty="0"/>
              <a:t>10: Rechtbank in Q </a:t>
            </a:r>
            <a:r>
              <a:rPr lang="nl-NL" b="1" dirty="0" err="1"/>
              <a:t>vs</a:t>
            </a:r>
            <a:r>
              <a:rPr lang="nl-NL" b="1" dirty="0"/>
              <a:t> Q (2)</a:t>
            </a:r>
          </a:p>
        </p:txBody>
      </p:sp>
      <p:sp>
        <p:nvSpPr>
          <p:cNvPr id="3" name="Tijdelijke aanduiding voor inhoud 2">
            <a:extLst>
              <a:ext uri="{FF2B5EF4-FFF2-40B4-BE49-F238E27FC236}">
                <a16:creationId xmlns:a16="http://schemas.microsoft.com/office/drawing/2014/main" id="{99939C23-4461-07D7-214C-BB6F2E77C1BA}"/>
              </a:ext>
            </a:extLst>
          </p:cNvPr>
          <p:cNvSpPr>
            <a:spLocks noGrp="1"/>
          </p:cNvSpPr>
          <p:nvPr>
            <p:ph idx="1"/>
          </p:nvPr>
        </p:nvSpPr>
        <p:spPr/>
        <p:txBody>
          <a:bodyPr/>
          <a:lstStyle/>
          <a:p>
            <a:r>
              <a:rPr lang="nl-NL" dirty="0" err="1"/>
              <a:t>Haviltex</a:t>
            </a:r>
            <a:endParaRPr lang="nl-NL" dirty="0"/>
          </a:p>
          <a:p>
            <a:r>
              <a:rPr lang="nl-NL" dirty="0"/>
              <a:t>De omschrijving van het begrip dance bevat niet een beperking tot een specifieke stijl binnen de dance muziek.</a:t>
            </a:r>
          </a:p>
          <a:p>
            <a:r>
              <a:rPr lang="nl-NL" dirty="0"/>
              <a:t>Bovendien worden er op Q-dance events ook andere stijlen gedraaid zoals techno, trance en house.</a:t>
            </a:r>
          </a:p>
          <a:p>
            <a:r>
              <a:rPr lang="nl-NL" dirty="0"/>
              <a:t>Dat er (mogelijk) geen verwarringsgevaar (meer) is, is niet relevant nu het gaat om een overeenkomst die Q-</a:t>
            </a:r>
            <a:r>
              <a:rPr lang="nl-NL" dirty="0" err="1"/>
              <a:t>music</a:t>
            </a:r>
            <a:r>
              <a:rPr lang="nl-NL" dirty="0"/>
              <a:t> vrijwillig is aangegaan. Geen beroep op 10 EVRM meer.</a:t>
            </a:r>
          </a:p>
          <a:p>
            <a:endParaRPr lang="nl-NL" dirty="0"/>
          </a:p>
        </p:txBody>
      </p:sp>
    </p:spTree>
    <p:extLst>
      <p:ext uri="{BB962C8B-B14F-4D97-AF65-F5344CB8AC3E}">
        <p14:creationId xmlns:p14="http://schemas.microsoft.com/office/powerpoint/2010/main" val="2953135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C28AA-23A5-7C22-7978-92B05D7D513E}"/>
              </a:ext>
            </a:extLst>
          </p:cNvPr>
          <p:cNvSpPr>
            <a:spLocks noGrp="1"/>
          </p:cNvSpPr>
          <p:nvPr>
            <p:ph type="title"/>
          </p:nvPr>
        </p:nvSpPr>
        <p:spPr/>
        <p:txBody>
          <a:bodyPr/>
          <a:lstStyle/>
          <a:p>
            <a:r>
              <a:rPr lang="nl-NL" b="1" dirty="0"/>
              <a:t>9: Max Verstappen</a:t>
            </a:r>
          </a:p>
        </p:txBody>
      </p:sp>
      <p:sp>
        <p:nvSpPr>
          <p:cNvPr id="4" name="Tekstvak 3">
            <a:extLst>
              <a:ext uri="{FF2B5EF4-FFF2-40B4-BE49-F238E27FC236}">
                <a16:creationId xmlns:a16="http://schemas.microsoft.com/office/drawing/2014/main" id="{0B1EECD7-7BA2-70C4-E259-A6053517B327}"/>
              </a:ext>
            </a:extLst>
          </p:cNvPr>
          <p:cNvSpPr txBox="1"/>
          <p:nvPr/>
        </p:nvSpPr>
        <p:spPr>
          <a:xfrm>
            <a:off x="0" y="1365779"/>
            <a:ext cx="11821886" cy="4955203"/>
          </a:xfrm>
          <a:prstGeom prst="rect">
            <a:avLst/>
          </a:prstGeom>
          <a:noFill/>
        </p:spPr>
        <p:txBody>
          <a:bodyPr wrap="square" rtlCol="0">
            <a:spAutoFit/>
          </a:bodyPr>
          <a:lstStyle/>
          <a:p>
            <a:r>
              <a:rPr lang="nl-NL" sz="2800" dirty="0"/>
              <a:t>Hoge Raad 22 april 2022, ECLI:NL:HR:2022:621</a:t>
            </a:r>
          </a:p>
          <a:p>
            <a:r>
              <a:rPr lang="nl-NL" sz="2800" b="1" dirty="0"/>
              <a:t>Vraag: kan een look-a-like een portret zijn?</a:t>
            </a:r>
          </a:p>
          <a:p>
            <a:pPr marL="342900" indent="-342900">
              <a:buFont typeface="Arial" panose="020B0604020202020204" pitchFamily="34" charset="0"/>
              <a:buChar char="•"/>
            </a:pPr>
            <a:r>
              <a:rPr lang="nl-NL" sz="2400" dirty="0"/>
              <a:t>Hof Amsterdam: nee.</a:t>
            </a:r>
          </a:p>
          <a:p>
            <a:pPr marL="342900" indent="-342900">
              <a:buFont typeface="Arial" panose="020B0604020202020204" pitchFamily="34" charset="0"/>
              <a:buChar char="•"/>
            </a:pPr>
            <a:r>
              <a:rPr lang="nl-NL" sz="2400" dirty="0"/>
              <a:t>Anders </a:t>
            </a:r>
            <a:r>
              <a:rPr lang="nl-NL" sz="2400" dirty="0" err="1"/>
              <a:t>bijv</a:t>
            </a:r>
            <a:r>
              <a:rPr lang="nl-NL" sz="2400" dirty="0"/>
              <a:t>: </a:t>
            </a:r>
            <a:r>
              <a:rPr lang="nl-NL" sz="2400" dirty="0" err="1"/>
              <a:t>Vzr</a:t>
            </a:r>
            <a:r>
              <a:rPr lang="nl-NL" sz="2400" dirty="0"/>
              <a:t> Rb Breda 24 juni 2005, AMI 2005-5, nr. 14 (</a:t>
            </a:r>
            <a:r>
              <a:rPr lang="nl-NL" sz="2400" dirty="0" err="1"/>
              <a:t>Yellow</a:t>
            </a:r>
            <a:r>
              <a:rPr lang="nl-NL" sz="2400" dirty="0"/>
              <a:t> Bear)</a:t>
            </a:r>
          </a:p>
          <a:p>
            <a:pPr marL="342900" indent="-342900">
              <a:buFont typeface="Arial" panose="020B0604020202020204" pitchFamily="34" charset="0"/>
              <a:buChar char="•"/>
            </a:pPr>
            <a:r>
              <a:rPr lang="nl-NL" sz="2400" dirty="0"/>
              <a:t>En Rb. Amsterdam 2 februari 2005, ECLI:NL:RBAMS:2005:AS4748 (Kijkshop)</a:t>
            </a:r>
          </a:p>
          <a:p>
            <a:pPr marL="342900" indent="-342900">
              <a:buFont typeface="Arial" panose="020B0604020202020204" pitchFamily="34" charset="0"/>
              <a:buChar char="•"/>
            </a:pPr>
            <a:r>
              <a:rPr lang="nl-NL" sz="2400" dirty="0"/>
              <a:t>Maar zie ook </a:t>
            </a:r>
            <a:r>
              <a:rPr lang="nl-NL" sz="2400" dirty="0" err="1"/>
              <a:t>Vzr</a:t>
            </a:r>
            <a:r>
              <a:rPr lang="nl-NL" sz="2400" dirty="0"/>
              <a:t> Rb Amsterdam 22 december 1994, AMI 1995, p. 136-137 </a:t>
            </a:r>
          </a:p>
          <a:p>
            <a:r>
              <a:rPr lang="nl-NL" sz="2400" dirty="0"/>
              <a:t>(Sylvia </a:t>
            </a:r>
            <a:r>
              <a:rPr lang="nl-NL" sz="2400" dirty="0" err="1"/>
              <a:t>Millecam</a:t>
            </a:r>
            <a:r>
              <a:rPr lang="nl-NL" sz="2400" dirty="0"/>
              <a:t>)  </a:t>
            </a:r>
          </a:p>
          <a:p>
            <a:endParaRPr lang="nl-NL" sz="2800" dirty="0"/>
          </a:p>
          <a:p>
            <a:endParaRPr lang="nl-NL" sz="2800" dirty="0"/>
          </a:p>
          <a:p>
            <a:endParaRPr lang="nl-NL" sz="2800" dirty="0"/>
          </a:p>
          <a:p>
            <a:endParaRPr lang="nl-NL" sz="2800" dirty="0"/>
          </a:p>
          <a:p>
            <a:endParaRPr lang="nl-NL" sz="2800" dirty="0"/>
          </a:p>
        </p:txBody>
      </p:sp>
      <p:pic>
        <p:nvPicPr>
          <p:cNvPr id="3" name="Afbeelding 2">
            <a:extLst>
              <a:ext uri="{FF2B5EF4-FFF2-40B4-BE49-F238E27FC236}">
                <a16:creationId xmlns:a16="http://schemas.microsoft.com/office/drawing/2014/main" id="{CCD501B8-21BD-8F2F-4AF6-C68190885755}"/>
              </a:ext>
            </a:extLst>
          </p:cNvPr>
          <p:cNvPicPr>
            <a:picLocks noChangeAspect="1"/>
          </p:cNvPicPr>
          <p:nvPr/>
        </p:nvPicPr>
        <p:blipFill>
          <a:blip r:embed="rId2"/>
          <a:stretch>
            <a:fillRect/>
          </a:stretch>
        </p:blipFill>
        <p:spPr>
          <a:xfrm>
            <a:off x="10069286" y="3645048"/>
            <a:ext cx="1752600" cy="2600325"/>
          </a:xfrm>
          <a:prstGeom prst="rect">
            <a:avLst/>
          </a:prstGeom>
        </p:spPr>
      </p:pic>
      <p:pic>
        <p:nvPicPr>
          <p:cNvPr id="6" name="Afbeelding 5">
            <a:extLst>
              <a:ext uri="{FF2B5EF4-FFF2-40B4-BE49-F238E27FC236}">
                <a16:creationId xmlns:a16="http://schemas.microsoft.com/office/drawing/2014/main" id="{C67F4672-97B8-7098-AB6B-5580BB85FA2A}"/>
              </a:ext>
            </a:extLst>
          </p:cNvPr>
          <p:cNvPicPr>
            <a:picLocks noChangeAspect="1"/>
          </p:cNvPicPr>
          <p:nvPr/>
        </p:nvPicPr>
        <p:blipFill>
          <a:blip r:embed="rId3"/>
          <a:stretch>
            <a:fillRect/>
          </a:stretch>
        </p:blipFill>
        <p:spPr>
          <a:xfrm>
            <a:off x="8033658" y="534156"/>
            <a:ext cx="2449356" cy="1663245"/>
          </a:xfrm>
          <a:prstGeom prst="rect">
            <a:avLst/>
          </a:prstGeom>
        </p:spPr>
      </p:pic>
      <p:pic>
        <p:nvPicPr>
          <p:cNvPr id="8" name="Afbeelding 7">
            <a:extLst>
              <a:ext uri="{FF2B5EF4-FFF2-40B4-BE49-F238E27FC236}">
                <a16:creationId xmlns:a16="http://schemas.microsoft.com/office/drawing/2014/main" id="{15FF0EBB-CA24-6E5F-A166-C0A6290C5CE7}"/>
              </a:ext>
            </a:extLst>
          </p:cNvPr>
          <p:cNvPicPr>
            <a:picLocks noChangeAspect="1"/>
          </p:cNvPicPr>
          <p:nvPr/>
        </p:nvPicPr>
        <p:blipFill>
          <a:blip r:embed="rId4"/>
          <a:stretch>
            <a:fillRect/>
          </a:stretch>
        </p:blipFill>
        <p:spPr>
          <a:xfrm>
            <a:off x="2156636" y="4299618"/>
            <a:ext cx="4033852" cy="2107891"/>
          </a:xfrm>
          <a:prstGeom prst="rect">
            <a:avLst/>
          </a:prstGeom>
        </p:spPr>
      </p:pic>
      <p:sp>
        <p:nvSpPr>
          <p:cNvPr id="12" name="Tekstvak 11">
            <a:extLst>
              <a:ext uri="{FF2B5EF4-FFF2-40B4-BE49-F238E27FC236}">
                <a16:creationId xmlns:a16="http://schemas.microsoft.com/office/drawing/2014/main" id="{FC8C9865-014E-5A50-1F19-EF17DFBCB6DF}"/>
              </a:ext>
            </a:extLst>
          </p:cNvPr>
          <p:cNvSpPr txBox="1"/>
          <p:nvPr/>
        </p:nvSpPr>
        <p:spPr>
          <a:xfrm>
            <a:off x="2066729" y="6407509"/>
            <a:ext cx="8868747" cy="261610"/>
          </a:xfrm>
          <a:prstGeom prst="rect">
            <a:avLst/>
          </a:prstGeom>
          <a:noFill/>
        </p:spPr>
        <p:txBody>
          <a:bodyPr wrap="square" rtlCol="0">
            <a:spAutoFit/>
          </a:bodyPr>
          <a:lstStyle/>
          <a:p>
            <a:r>
              <a:rPr lang="nl-NL" sz="1100" dirty="0"/>
              <a:t>Bron: </a:t>
            </a:r>
            <a:r>
              <a:rPr lang="nl-NL" sz="1100" dirty="0" err="1"/>
              <a:t>Schuijt</a:t>
            </a:r>
            <a:r>
              <a:rPr lang="nl-NL" sz="1100" dirty="0"/>
              <a:t> en Visser, ‘Portretrecht voor iedereen’, Amsterdam: Mets &amp; Schilt, 2003, p. 34</a:t>
            </a:r>
          </a:p>
        </p:txBody>
      </p:sp>
    </p:spTree>
    <p:extLst>
      <p:ext uri="{BB962C8B-B14F-4D97-AF65-F5344CB8AC3E}">
        <p14:creationId xmlns:p14="http://schemas.microsoft.com/office/powerpoint/2010/main" val="1614221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B3C7B3-85D0-010A-A315-7D45A9E6987C}"/>
              </a:ext>
            </a:extLst>
          </p:cNvPr>
          <p:cNvSpPr>
            <a:spLocks noGrp="1"/>
          </p:cNvSpPr>
          <p:nvPr>
            <p:ph type="title"/>
          </p:nvPr>
        </p:nvSpPr>
        <p:spPr/>
        <p:txBody>
          <a:bodyPr/>
          <a:lstStyle/>
          <a:p>
            <a:r>
              <a:rPr lang="nl-NL" b="1" dirty="0"/>
              <a:t>9: Max Verstappen (2)</a:t>
            </a:r>
          </a:p>
        </p:txBody>
      </p:sp>
      <p:pic>
        <p:nvPicPr>
          <p:cNvPr id="4" name="Picture 2" descr="Picnic gaat in lookalike-zaak Verstappen nog geen schade betalen:  'Gefeliciteerd Max, maar...' | Binnenland | AD.nl">
            <a:extLst>
              <a:ext uri="{FF2B5EF4-FFF2-40B4-BE49-F238E27FC236}">
                <a16:creationId xmlns:a16="http://schemas.microsoft.com/office/drawing/2014/main" id="{0DD2DE75-9BA7-FA28-403C-07A2CA6E24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76686" y="179080"/>
            <a:ext cx="4315314" cy="2265540"/>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FC0A81E9-3FBC-B522-73CD-EE13F22F2DDB}"/>
              </a:ext>
            </a:extLst>
          </p:cNvPr>
          <p:cNvSpPr txBox="1"/>
          <p:nvPr/>
        </p:nvSpPr>
        <p:spPr>
          <a:xfrm>
            <a:off x="315686" y="1898256"/>
            <a:ext cx="11560628" cy="4401205"/>
          </a:xfrm>
          <a:prstGeom prst="rect">
            <a:avLst/>
          </a:prstGeom>
          <a:noFill/>
        </p:spPr>
        <p:txBody>
          <a:bodyPr wrap="square" rtlCol="0">
            <a:spAutoFit/>
          </a:bodyPr>
          <a:lstStyle/>
          <a:p>
            <a:r>
              <a:rPr lang="nl-NL" sz="2000" dirty="0"/>
              <a:t>Hoge Raad hakt knoop door:</a:t>
            </a:r>
          </a:p>
          <a:p>
            <a:endParaRPr lang="nl-NL" sz="2000" dirty="0"/>
          </a:p>
          <a:p>
            <a:pPr marL="285750" indent="-285750">
              <a:buFont typeface="Arial" panose="020B0604020202020204" pitchFamily="34" charset="0"/>
              <a:buChar char="•"/>
            </a:pPr>
            <a:r>
              <a:rPr lang="nl-NL" sz="2000" dirty="0"/>
              <a:t>Een look-a-like/parodie kan wél een portret zijn in de zin van artikel 21 </a:t>
            </a:r>
            <a:r>
              <a:rPr lang="nl-NL" sz="2000" dirty="0" err="1"/>
              <a:t>Aw</a:t>
            </a:r>
            <a:r>
              <a:rPr lang="nl-NL" sz="2000" dirty="0"/>
              <a:t>.</a:t>
            </a:r>
          </a:p>
          <a:p>
            <a:pPr marL="285750" indent="-285750">
              <a:buFont typeface="Arial" panose="020B0604020202020204" pitchFamily="34" charset="0"/>
              <a:buChar char="•"/>
            </a:pPr>
            <a:r>
              <a:rPr lang="nl-NL" sz="2000" dirty="0"/>
              <a:t>Daarvoor is niet alleen vereist dat deze persoon in de afbeelding van de lookalike kan worden herkend, maar ook dat de mogelijkheid tot herkenning door bijkomende omstandigheden is vergroot, zoals door de wijze van presentatie van de lookalike.</a:t>
            </a:r>
          </a:p>
          <a:p>
            <a:pPr marL="285750" indent="-285750">
              <a:buFont typeface="Arial" panose="020B0604020202020204" pitchFamily="34" charset="0"/>
              <a:buChar char="•"/>
            </a:pPr>
            <a:r>
              <a:rPr lang="nl-NL" sz="2000" dirty="0"/>
              <a:t>De omstandigheid dat voor de aanschouwer duidelijk is dat de lookalike niet degene is op wie hij lijkt, staat niet eraan in de weg dat sprake kan zijn van een portret. </a:t>
            </a:r>
          </a:p>
          <a:p>
            <a:pPr marL="285750" indent="-285750">
              <a:buFont typeface="Arial" panose="020B0604020202020204" pitchFamily="34" charset="0"/>
              <a:buChar char="•"/>
            </a:pPr>
            <a:r>
              <a:rPr lang="nl-NL" sz="2000" dirty="0"/>
              <a:t>Het karakter van de afbeelding, bijvoorbeeld een parodie, is niet van belang voor de beantwoording van de vraag of sprake is van een portret. Dat karakter kan wel een rol spelen in de door art. 21 </a:t>
            </a:r>
            <a:r>
              <a:rPr lang="nl-NL" sz="2000" dirty="0" err="1"/>
              <a:t>Aw</a:t>
            </a:r>
            <a:r>
              <a:rPr lang="nl-NL" sz="2000" dirty="0"/>
              <a:t> voorgeschreven belangenafweging.</a:t>
            </a:r>
          </a:p>
          <a:p>
            <a:pPr marL="285750" indent="-285750">
              <a:buFont typeface="Arial" panose="020B0604020202020204" pitchFamily="34" charset="0"/>
              <a:buChar char="•"/>
            </a:pPr>
            <a:r>
              <a:rPr lang="nl-NL" sz="2000" dirty="0"/>
              <a:t>Zaak verwezen naar Hof Den Haag voor beoordeling belangenafweging. Hof is niet gebonden aan eerdere overwegingen Hof Amsterdam.</a:t>
            </a:r>
          </a:p>
          <a:p>
            <a:pPr marL="285750" indent="-285750">
              <a:buFont typeface="Arial" panose="020B0604020202020204" pitchFamily="34" charset="0"/>
              <a:buChar char="•"/>
            </a:pPr>
            <a:r>
              <a:rPr lang="nl-NL" sz="2000" dirty="0"/>
              <a:t>Nog maar de vraag of Max ook hier als eerste over de finish komt. </a:t>
            </a:r>
          </a:p>
        </p:txBody>
      </p:sp>
    </p:spTree>
    <p:extLst>
      <p:ext uri="{BB962C8B-B14F-4D97-AF65-F5344CB8AC3E}">
        <p14:creationId xmlns:p14="http://schemas.microsoft.com/office/powerpoint/2010/main" val="3363881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FE7246-E603-83F0-8AD8-07904AF68998}"/>
              </a:ext>
            </a:extLst>
          </p:cNvPr>
          <p:cNvSpPr>
            <a:spLocks noGrp="1"/>
          </p:cNvSpPr>
          <p:nvPr>
            <p:ph type="title"/>
          </p:nvPr>
        </p:nvSpPr>
        <p:spPr/>
        <p:txBody>
          <a:bodyPr/>
          <a:lstStyle/>
          <a:p>
            <a:r>
              <a:rPr lang="nl-NL" b="1" dirty="0"/>
              <a:t>8: </a:t>
            </a:r>
            <a:r>
              <a:rPr lang="nl-NL" b="1" dirty="0" err="1"/>
              <a:t>NFT’s</a:t>
            </a:r>
            <a:r>
              <a:rPr lang="nl-NL" b="1" dirty="0"/>
              <a:t> </a:t>
            </a:r>
          </a:p>
        </p:txBody>
      </p:sp>
      <p:pic>
        <p:nvPicPr>
          <p:cNvPr id="4" name="Onlinemedia 3" title="What's an NFT?">
            <a:hlinkClick r:id="" action="ppaction://media"/>
            <a:extLst>
              <a:ext uri="{FF2B5EF4-FFF2-40B4-BE49-F238E27FC236}">
                <a16:creationId xmlns:a16="http://schemas.microsoft.com/office/drawing/2014/main" id="{DA691E7A-756E-D4E6-E488-F47B8BB82D4A}"/>
              </a:ext>
            </a:extLst>
          </p:cNvPr>
          <p:cNvPicPr>
            <a:picLocks noRot="1" noChangeAspect="1"/>
          </p:cNvPicPr>
          <p:nvPr>
            <a:videoFile r:link="rId1"/>
          </p:nvPr>
        </p:nvPicPr>
        <p:blipFill>
          <a:blip r:embed="rId3"/>
          <a:stretch>
            <a:fillRect/>
          </a:stretch>
        </p:blipFill>
        <p:spPr>
          <a:xfrm>
            <a:off x="1709057" y="1406470"/>
            <a:ext cx="9002486" cy="5086405"/>
          </a:xfrm>
          <a:prstGeom prst="rect">
            <a:avLst/>
          </a:prstGeom>
        </p:spPr>
      </p:pic>
      <p:sp>
        <p:nvSpPr>
          <p:cNvPr id="6" name="Tekstvak 5">
            <a:extLst>
              <a:ext uri="{FF2B5EF4-FFF2-40B4-BE49-F238E27FC236}">
                <a16:creationId xmlns:a16="http://schemas.microsoft.com/office/drawing/2014/main" id="{77DD615E-32C8-2253-E3BF-4CE286061563}"/>
              </a:ext>
            </a:extLst>
          </p:cNvPr>
          <p:cNvSpPr txBox="1"/>
          <p:nvPr/>
        </p:nvSpPr>
        <p:spPr>
          <a:xfrm>
            <a:off x="6662056" y="555171"/>
            <a:ext cx="7064829" cy="461665"/>
          </a:xfrm>
          <a:prstGeom prst="rect">
            <a:avLst/>
          </a:prstGeom>
          <a:noFill/>
        </p:spPr>
        <p:txBody>
          <a:bodyPr wrap="square">
            <a:spAutoFit/>
          </a:bodyPr>
          <a:lstStyle/>
          <a:p>
            <a:pPr marL="0" indent="0">
              <a:buNone/>
            </a:pPr>
            <a:r>
              <a:rPr lang="nl-NL" sz="2400" dirty="0"/>
              <a:t>Wat is een NFT?</a:t>
            </a:r>
          </a:p>
        </p:txBody>
      </p:sp>
    </p:spTree>
    <p:extLst>
      <p:ext uri="{BB962C8B-B14F-4D97-AF65-F5344CB8AC3E}">
        <p14:creationId xmlns:p14="http://schemas.microsoft.com/office/powerpoint/2010/main" val="3413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433280-8BC9-5EAA-6A27-60AD62FA5E6A}"/>
              </a:ext>
            </a:extLst>
          </p:cNvPr>
          <p:cNvSpPr>
            <a:spLocks noGrp="1"/>
          </p:cNvSpPr>
          <p:nvPr>
            <p:ph type="title"/>
          </p:nvPr>
        </p:nvSpPr>
        <p:spPr/>
        <p:txBody>
          <a:bodyPr/>
          <a:lstStyle/>
          <a:p>
            <a:r>
              <a:rPr lang="nl-NL" b="1" dirty="0"/>
              <a:t>8: </a:t>
            </a:r>
            <a:r>
              <a:rPr lang="nl-NL" b="1" dirty="0" err="1"/>
              <a:t>NFT’s</a:t>
            </a:r>
            <a:r>
              <a:rPr lang="nl-NL" b="1" dirty="0"/>
              <a:t> (2)</a:t>
            </a:r>
          </a:p>
        </p:txBody>
      </p:sp>
      <p:sp>
        <p:nvSpPr>
          <p:cNvPr id="3" name="Tijdelijke aanduiding voor inhoud 2">
            <a:extLst>
              <a:ext uri="{FF2B5EF4-FFF2-40B4-BE49-F238E27FC236}">
                <a16:creationId xmlns:a16="http://schemas.microsoft.com/office/drawing/2014/main" id="{FA4F5A12-1631-EF71-D904-7352A5DC3549}"/>
              </a:ext>
            </a:extLst>
          </p:cNvPr>
          <p:cNvSpPr>
            <a:spLocks noGrp="1"/>
          </p:cNvSpPr>
          <p:nvPr>
            <p:ph idx="1"/>
          </p:nvPr>
        </p:nvSpPr>
        <p:spPr>
          <a:xfrm>
            <a:off x="375651" y="2204935"/>
            <a:ext cx="11440698" cy="6001059"/>
          </a:xfrm>
        </p:spPr>
        <p:txBody>
          <a:bodyPr>
            <a:normAutofit/>
          </a:bodyPr>
          <a:lstStyle/>
          <a:p>
            <a:r>
              <a:rPr lang="nl-NL" sz="2000" dirty="0"/>
              <a:t>Alles kan via een NFT: album van Kings of Leon, concert film van Don </a:t>
            </a:r>
            <a:r>
              <a:rPr lang="nl-NL" sz="2000" dirty="0" err="1"/>
              <a:t>Diablo</a:t>
            </a:r>
            <a:r>
              <a:rPr lang="nl-NL" sz="2000" dirty="0"/>
              <a:t>, handgeschreven script van Pulp Fiction.</a:t>
            </a:r>
          </a:p>
          <a:p>
            <a:r>
              <a:rPr lang="nl-NL" sz="2000" dirty="0"/>
              <a:t>Dat laatste leidde tot de zaak </a:t>
            </a:r>
            <a:r>
              <a:rPr lang="nl-NL" sz="2000" dirty="0" err="1"/>
              <a:t>Miramax</a:t>
            </a:r>
            <a:r>
              <a:rPr lang="nl-NL" sz="2000" dirty="0"/>
              <a:t> </a:t>
            </a:r>
            <a:r>
              <a:rPr lang="nl-NL" sz="2000" dirty="0" err="1"/>
              <a:t>vs</a:t>
            </a:r>
            <a:r>
              <a:rPr lang="nl-NL" sz="2000" dirty="0"/>
              <a:t> Quentin </a:t>
            </a:r>
            <a:r>
              <a:rPr lang="nl-NL" sz="2000" dirty="0" err="1"/>
              <a:t>Tarantino</a:t>
            </a:r>
            <a:endParaRPr lang="nl-NL" sz="2000" dirty="0"/>
          </a:p>
          <a:p>
            <a:r>
              <a:rPr lang="nl-NL" sz="2000" dirty="0"/>
              <a:t>Overeenkomst uit 1993. Overdracht van: </a:t>
            </a:r>
            <a:r>
              <a:rPr lang="nl-NL" sz="2000" i="1" dirty="0"/>
              <a:t>“</a:t>
            </a:r>
            <a:r>
              <a:rPr lang="en-US" sz="2000" i="1" dirty="0"/>
              <a:t>all rights (including all copyrights and trademarks) in and to the Film (and all elements thereof in all stages of development and production) now or hereafter known including without limitation the right to distribute the Film in all media now or hereafter known (theatrical, non-theatrical, all forms of television, home video, etc.” </a:t>
            </a:r>
          </a:p>
          <a:p>
            <a:r>
              <a:rPr lang="en-US" sz="2000" dirty="0" err="1"/>
              <a:t>Bij</a:t>
            </a:r>
            <a:r>
              <a:rPr lang="en-US" sz="2000" dirty="0"/>
              <a:t> Tarantino </a:t>
            </a:r>
            <a:r>
              <a:rPr lang="en-US" sz="2000" dirty="0" err="1"/>
              <a:t>bleven</a:t>
            </a:r>
            <a:r>
              <a:rPr lang="en-US" sz="2000" dirty="0"/>
              <a:t> de </a:t>
            </a:r>
            <a:r>
              <a:rPr lang="en-US" sz="2000" dirty="0" err="1"/>
              <a:t>rechten</a:t>
            </a:r>
            <a:r>
              <a:rPr lang="en-US" sz="2000" dirty="0"/>
              <a:t> op: </a:t>
            </a:r>
            <a:r>
              <a:rPr lang="en-US" sz="2000" i="1" dirty="0"/>
              <a:t>“soundtrack album, music publishing, live performance, </a:t>
            </a:r>
            <a:r>
              <a:rPr lang="en-US" sz="2000" i="1" u="sng" dirty="0"/>
              <a:t>print publication (including without limitation screenplay publication</a:t>
            </a:r>
            <a:r>
              <a:rPr lang="en-US" sz="2000" i="1" dirty="0"/>
              <a:t>, ‘making of’ books, comic books and novelization, in audio and electronic formats as well, as applicable), interactive media, theatrical and television sequel and remake rights, and television series and spinoff rights.”</a:t>
            </a:r>
          </a:p>
          <a:p>
            <a:r>
              <a:rPr lang="en-US" sz="2000" dirty="0" err="1"/>
              <a:t>Valt</a:t>
            </a:r>
            <a:r>
              <a:rPr lang="en-US" sz="2000" dirty="0"/>
              <a:t> </a:t>
            </a:r>
            <a:r>
              <a:rPr lang="en-US" sz="2000" dirty="0" err="1"/>
              <a:t>een</a:t>
            </a:r>
            <a:r>
              <a:rPr lang="en-US" sz="2000" dirty="0"/>
              <a:t> NFT van </a:t>
            </a:r>
            <a:r>
              <a:rPr lang="en-US" sz="2000" dirty="0" err="1"/>
              <a:t>deel</a:t>
            </a:r>
            <a:r>
              <a:rPr lang="en-US" sz="2000" dirty="0"/>
              <a:t> </a:t>
            </a:r>
            <a:r>
              <a:rPr lang="en-US" sz="2000" dirty="0" err="1"/>
              <a:t>handgeschreven</a:t>
            </a:r>
            <a:r>
              <a:rPr lang="en-US" sz="2000" dirty="0"/>
              <a:t> script </a:t>
            </a:r>
            <a:r>
              <a:rPr lang="en-US" sz="2000" dirty="0" err="1"/>
              <a:t>onder</a:t>
            </a:r>
            <a:r>
              <a:rPr lang="en-US" sz="2000" dirty="0"/>
              <a:t> het </a:t>
            </a:r>
            <a:r>
              <a:rPr lang="en-US" sz="2000" dirty="0" err="1"/>
              <a:t>recht</a:t>
            </a:r>
            <a:r>
              <a:rPr lang="en-US" sz="2000" dirty="0"/>
              <a:t> op “Screenplay publication”? </a:t>
            </a:r>
          </a:p>
          <a:p>
            <a:r>
              <a:rPr lang="en-US" sz="2000" dirty="0"/>
              <a:t>(</a:t>
            </a:r>
            <a:r>
              <a:rPr lang="en-US" sz="2000" dirty="0" err="1"/>
              <a:t>En</a:t>
            </a:r>
            <a:r>
              <a:rPr lang="en-US" sz="2000" dirty="0"/>
              <a:t> zo ja, </a:t>
            </a:r>
            <a:r>
              <a:rPr lang="en-US" sz="2000" dirty="0" err="1"/>
              <a:t>mocht</a:t>
            </a:r>
            <a:r>
              <a:rPr lang="en-US" sz="2000" dirty="0"/>
              <a:t> Tarantino dan de NFT’s </a:t>
            </a:r>
            <a:r>
              <a:rPr lang="en-US" sz="2000" dirty="0" err="1"/>
              <a:t>aanprijzen</a:t>
            </a:r>
            <a:r>
              <a:rPr lang="en-US" sz="2000" dirty="0"/>
              <a:t> met de naam “Pulp Fiction”? In </a:t>
            </a:r>
            <a:r>
              <a:rPr lang="en-US" sz="2000" dirty="0" err="1"/>
              <a:t>welke</a:t>
            </a:r>
            <a:r>
              <a:rPr lang="en-US" sz="2000" dirty="0"/>
              <a:t> </a:t>
            </a:r>
            <a:r>
              <a:rPr lang="en-US" sz="2000" dirty="0" err="1"/>
              <a:t>klasse</a:t>
            </a:r>
            <a:r>
              <a:rPr lang="en-US" sz="2000" dirty="0"/>
              <a:t> </a:t>
            </a:r>
            <a:r>
              <a:rPr lang="en-US" sz="2000" dirty="0" err="1"/>
              <a:t>vallen</a:t>
            </a:r>
            <a:r>
              <a:rPr lang="en-US" sz="2000" dirty="0"/>
              <a:t> NFTs?)</a:t>
            </a:r>
          </a:p>
          <a:p>
            <a:pPr marL="0" indent="0">
              <a:buNone/>
            </a:pPr>
            <a:endParaRPr lang="nl-NL" sz="2000" dirty="0"/>
          </a:p>
        </p:txBody>
      </p:sp>
      <p:pic>
        <p:nvPicPr>
          <p:cNvPr id="5122" name="Picture 2" descr="Pulp fiction - Filmbieb">
            <a:extLst>
              <a:ext uri="{FF2B5EF4-FFF2-40B4-BE49-F238E27FC236}">
                <a16:creationId xmlns:a16="http://schemas.microsoft.com/office/drawing/2014/main" id="{BCA299C2-F0D1-3E0C-9BBD-9F4149CC01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4834" y="231586"/>
            <a:ext cx="4475350" cy="1914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887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AB3FFB-AE6B-CCE4-35FF-45F2EE2B7F83}"/>
              </a:ext>
            </a:extLst>
          </p:cNvPr>
          <p:cNvSpPr>
            <a:spLocks noGrp="1"/>
          </p:cNvSpPr>
          <p:nvPr>
            <p:ph type="title"/>
          </p:nvPr>
        </p:nvSpPr>
        <p:spPr/>
        <p:txBody>
          <a:bodyPr/>
          <a:lstStyle/>
          <a:p>
            <a:r>
              <a:rPr lang="nl-NL" b="1" dirty="0" err="1"/>
              <a:t>NFT’s</a:t>
            </a:r>
            <a:r>
              <a:rPr lang="nl-NL" b="1" dirty="0"/>
              <a:t>: nog relevant in 2023?</a:t>
            </a:r>
          </a:p>
        </p:txBody>
      </p:sp>
      <p:graphicFrame>
        <p:nvGraphicFramePr>
          <p:cNvPr id="6" name="Object 5">
            <a:extLst>
              <a:ext uri="{FF2B5EF4-FFF2-40B4-BE49-F238E27FC236}">
                <a16:creationId xmlns:a16="http://schemas.microsoft.com/office/drawing/2014/main" id="{D8A7A363-7182-8ED0-7833-F2ABB5150E95}"/>
              </a:ext>
            </a:extLst>
          </p:cNvPr>
          <p:cNvGraphicFramePr>
            <a:graphicFrameLocks noChangeAspect="1"/>
          </p:cNvGraphicFramePr>
          <p:nvPr>
            <p:extLst>
              <p:ext uri="{D42A27DB-BD31-4B8C-83A1-F6EECF244321}">
                <p14:modId xmlns:p14="http://schemas.microsoft.com/office/powerpoint/2010/main" val="347248557"/>
              </p:ext>
            </p:extLst>
          </p:nvPr>
        </p:nvGraphicFramePr>
        <p:xfrm>
          <a:off x="103329" y="4326391"/>
          <a:ext cx="7120397" cy="2472645"/>
        </p:xfrm>
        <a:graphic>
          <a:graphicData uri="http://schemas.openxmlformats.org/presentationml/2006/ole">
            <mc:AlternateContent xmlns:mc="http://schemas.openxmlformats.org/markup-compatibility/2006">
              <mc:Choice xmlns:v="urn:schemas-microsoft-com:vml" Requires="v">
                <p:oleObj name="Bitmap Image" r:id="rId2" imgW="4406760" imgH="1530360" progId="PBrush">
                  <p:embed/>
                </p:oleObj>
              </mc:Choice>
              <mc:Fallback>
                <p:oleObj name="Bitmap Image" r:id="rId2" imgW="4406760" imgH="1530360" progId="PBrush">
                  <p:embed/>
                  <p:pic>
                    <p:nvPicPr>
                      <p:cNvPr id="0" name=""/>
                      <p:cNvPicPr/>
                      <p:nvPr/>
                    </p:nvPicPr>
                    <p:blipFill>
                      <a:blip r:embed="rId3"/>
                      <a:stretch>
                        <a:fillRect/>
                      </a:stretch>
                    </p:blipFill>
                    <p:spPr>
                      <a:xfrm>
                        <a:off x="103329" y="4326391"/>
                        <a:ext cx="7120397" cy="247264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DED756B7-57CA-C28F-D30F-A72944456152}"/>
              </a:ext>
            </a:extLst>
          </p:cNvPr>
          <p:cNvGraphicFramePr>
            <a:graphicFrameLocks noChangeAspect="1"/>
          </p:cNvGraphicFramePr>
          <p:nvPr>
            <p:extLst>
              <p:ext uri="{D42A27DB-BD31-4B8C-83A1-F6EECF244321}">
                <p14:modId xmlns:p14="http://schemas.microsoft.com/office/powerpoint/2010/main" val="667326395"/>
              </p:ext>
            </p:extLst>
          </p:nvPr>
        </p:nvGraphicFramePr>
        <p:xfrm>
          <a:off x="3443529" y="1545771"/>
          <a:ext cx="8261335" cy="1883229"/>
        </p:xfrm>
        <a:graphic>
          <a:graphicData uri="http://schemas.openxmlformats.org/presentationml/2006/ole">
            <mc:AlternateContent xmlns:mc="http://schemas.openxmlformats.org/markup-compatibility/2006">
              <mc:Choice xmlns:v="urn:schemas-microsoft-com:vml" Requires="v">
                <p:oleObj name="Bitmap Image" r:id="rId4" imgW="5905440" imgH="1346040" progId="PBrush">
                  <p:embed/>
                </p:oleObj>
              </mc:Choice>
              <mc:Fallback>
                <p:oleObj name="Bitmap Image" r:id="rId4" imgW="5905440" imgH="1346040" progId="PBrush">
                  <p:embed/>
                  <p:pic>
                    <p:nvPicPr>
                      <p:cNvPr id="0" name=""/>
                      <p:cNvPicPr/>
                      <p:nvPr/>
                    </p:nvPicPr>
                    <p:blipFill>
                      <a:blip r:embed="rId5"/>
                      <a:stretch>
                        <a:fillRect/>
                      </a:stretch>
                    </p:blipFill>
                    <p:spPr>
                      <a:xfrm>
                        <a:off x="3443529" y="1545771"/>
                        <a:ext cx="8261335" cy="1883229"/>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93E60280-6A55-9273-0118-6850627CAC3C}"/>
              </a:ext>
            </a:extLst>
          </p:cNvPr>
          <p:cNvGraphicFramePr>
            <a:graphicFrameLocks noChangeAspect="1"/>
          </p:cNvGraphicFramePr>
          <p:nvPr>
            <p:extLst>
              <p:ext uri="{D42A27DB-BD31-4B8C-83A1-F6EECF244321}">
                <p14:modId xmlns:p14="http://schemas.microsoft.com/office/powerpoint/2010/main" val="1098174777"/>
              </p:ext>
            </p:extLst>
          </p:nvPr>
        </p:nvGraphicFramePr>
        <p:xfrm>
          <a:off x="5994697" y="3833187"/>
          <a:ext cx="7172482" cy="986408"/>
        </p:xfrm>
        <a:graphic>
          <a:graphicData uri="http://schemas.openxmlformats.org/presentationml/2006/ole">
            <mc:AlternateContent xmlns:mc="http://schemas.openxmlformats.org/markup-compatibility/2006">
              <mc:Choice xmlns:v="urn:schemas-microsoft-com:vml" Requires="v">
                <p:oleObj name="Bitmap Image" r:id="rId6" imgW="5956200" imgH="819000" progId="PBrush">
                  <p:embed/>
                </p:oleObj>
              </mc:Choice>
              <mc:Fallback>
                <p:oleObj name="Bitmap Image" r:id="rId6" imgW="5956200" imgH="819000" progId="PBrush">
                  <p:embed/>
                  <p:pic>
                    <p:nvPicPr>
                      <p:cNvPr id="0" name=""/>
                      <p:cNvPicPr/>
                      <p:nvPr/>
                    </p:nvPicPr>
                    <p:blipFill>
                      <a:blip r:embed="rId7"/>
                      <a:stretch>
                        <a:fillRect/>
                      </a:stretch>
                    </p:blipFill>
                    <p:spPr>
                      <a:xfrm>
                        <a:off x="5994697" y="3833187"/>
                        <a:ext cx="7172482" cy="986408"/>
                      </a:xfrm>
                      <a:prstGeom prst="rect">
                        <a:avLst/>
                      </a:prstGeom>
                    </p:spPr>
                  </p:pic>
                </p:oleObj>
              </mc:Fallback>
            </mc:AlternateContent>
          </a:graphicData>
        </a:graphic>
      </p:graphicFrame>
    </p:spTree>
    <p:extLst>
      <p:ext uri="{BB962C8B-B14F-4D97-AF65-F5344CB8AC3E}">
        <p14:creationId xmlns:p14="http://schemas.microsoft.com/office/powerpoint/2010/main" val="2748126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F32A1E-B488-1D80-D2C5-C90C9B4E3F35}"/>
              </a:ext>
            </a:extLst>
          </p:cNvPr>
          <p:cNvSpPr>
            <a:spLocks noGrp="1"/>
          </p:cNvSpPr>
          <p:nvPr>
            <p:ph type="title"/>
          </p:nvPr>
        </p:nvSpPr>
        <p:spPr>
          <a:xfrm>
            <a:off x="805278" y="0"/>
            <a:ext cx="10515600" cy="1325563"/>
          </a:xfrm>
        </p:spPr>
        <p:txBody>
          <a:bodyPr/>
          <a:lstStyle/>
          <a:p>
            <a:r>
              <a:rPr lang="nl-NL" b="1" dirty="0"/>
              <a:t>7: Thuiskopie in de </a:t>
            </a:r>
            <a:r>
              <a:rPr lang="nl-NL" b="1" dirty="0" err="1"/>
              <a:t>cloud</a:t>
            </a:r>
            <a:endParaRPr lang="nl-NL" b="1" dirty="0"/>
          </a:p>
        </p:txBody>
      </p:sp>
      <p:sp>
        <p:nvSpPr>
          <p:cNvPr id="3" name="Tijdelijke aanduiding voor inhoud 2">
            <a:extLst>
              <a:ext uri="{FF2B5EF4-FFF2-40B4-BE49-F238E27FC236}">
                <a16:creationId xmlns:a16="http://schemas.microsoft.com/office/drawing/2014/main" id="{26C2C99B-8E3F-23BE-0D3A-6F0D86833602}"/>
              </a:ext>
            </a:extLst>
          </p:cNvPr>
          <p:cNvSpPr>
            <a:spLocks noGrp="1"/>
          </p:cNvSpPr>
          <p:nvPr>
            <p:ph idx="1"/>
          </p:nvPr>
        </p:nvSpPr>
        <p:spPr>
          <a:xfrm>
            <a:off x="32921" y="908767"/>
            <a:ext cx="12126157" cy="6042449"/>
          </a:xfrm>
        </p:spPr>
        <p:txBody>
          <a:bodyPr>
            <a:normAutofit lnSpcReduction="10000"/>
          </a:bodyPr>
          <a:lstStyle/>
          <a:p>
            <a:pPr marL="0" indent="0">
              <a:buNone/>
            </a:pPr>
            <a:r>
              <a:rPr lang="nl-NL" sz="2400" b="1" dirty="0"/>
              <a:t>Vraag: is opslaan in de </a:t>
            </a:r>
            <a:r>
              <a:rPr lang="nl-NL" sz="2400" b="1" dirty="0" err="1"/>
              <a:t>cloud</a:t>
            </a:r>
            <a:r>
              <a:rPr lang="nl-NL" sz="2400" b="1" dirty="0"/>
              <a:t> een thuiskopie?</a:t>
            </a:r>
          </a:p>
          <a:p>
            <a:pPr marL="0" indent="0">
              <a:buNone/>
            </a:pPr>
            <a:r>
              <a:rPr lang="nl-NL" sz="2000" dirty="0" err="1"/>
              <a:t>HvJEU</a:t>
            </a:r>
            <a:r>
              <a:rPr lang="nl-NL" sz="2000" dirty="0"/>
              <a:t> 24 maart 2022, ECLI:EU:C:2022:217 (</a:t>
            </a:r>
            <a:r>
              <a:rPr lang="nl-NL" sz="2000" dirty="0" err="1"/>
              <a:t>Austro-Mechana</a:t>
            </a:r>
            <a:r>
              <a:rPr lang="nl-NL" sz="2000" dirty="0"/>
              <a:t>):</a:t>
            </a:r>
          </a:p>
          <a:p>
            <a:r>
              <a:rPr lang="nl-NL" sz="2000" dirty="0"/>
              <a:t>Artikel 5 lid 2 onder b </a:t>
            </a:r>
            <a:r>
              <a:rPr lang="nl-NL" sz="2000" dirty="0" err="1"/>
              <a:t>Arl</a:t>
            </a:r>
            <a:r>
              <a:rPr lang="nl-NL" sz="2000" dirty="0"/>
              <a:t>: “reproductie, op welke drager dan ook”</a:t>
            </a:r>
          </a:p>
          <a:p>
            <a:r>
              <a:rPr lang="nl-NL" sz="2000" dirty="0"/>
              <a:t>Valt de </a:t>
            </a:r>
            <a:r>
              <a:rPr lang="nl-NL" sz="2000" dirty="0" err="1"/>
              <a:t>cloud</a:t>
            </a:r>
            <a:r>
              <a:rPr lang="nl-NL" sz="2000" dirty="0"/>
              <a:t> daaronder?</a:t>
            </a:r>
          </a:p>
          <a:p>
            <a:r>
              <a:rPr lang="nl-NL" sz="2000" dirty="0" err="1"/>
              <a:t>HvJEU</a:t>
            </a:r>
            <a:r>
              <a:rPr lang="nl-NL" sz="2000" dirty="0"/>
              <a:t>: ja, begrip is ruim gedefinieerd en moet techniekneutraal worden uitgelegd.</a:t>
            </a:r>
          </a:p>
          <a:p>
            <a:r>
              <a:rPr lang="nl-NL" sz="2000" dirty="0"/>
              <a:t>Lidstaten zijn vrij om stelsel in te voeren waarbij enkel billijke compensatie is verschuldigd voor apparaten en dragers, zolang dit redelijkerwijs overeenkomt met de te compenseren schade. </a:t>
            </a:r>
          </a:p>
          <a:p>
            <a:pPr marL="0" indent="0">
              <a:buNone/>
            </a:pPr>
            <a:r>
              <a:rPr lang="nl-NL" sz="2000" dirty="0"/>
              <a:t>Hof Den Haag </a:t>
            </a:r>
            <a:r>
              <a:rPr lang="nl-NL" sz="2000" u="sng" dirty="0"/>
              <a:t>2 dagen eerder </a:t>
            </a:r>
            <a:r>
              <a:rPr lang="nl-NL" sz="2000" dirty="0"/>
              <a:t>(IEF 20614):</a:t>
            </a:r>
          </a:p>
          <a:p>
            <a:r>
              <a:rPr lang="nl-NL" sz="2000" dirty="0"/>
              <a:t>Is er een thuiskopievergoeding verschuldigd door HP voor opslag in de </a:t>
            </a:r>
            <a:r>
              <a:rPr lang="nl-NL" sz="2000" dirty="0" err="1"/>
              <a:t>cloud</a:t>
            </a:r>
            <a:r>
              <a:rPr lang="nl-NL" sz="2000" dirty="0"/>
              <a:t>? (mag dit worden meegeteld in de hoogte van de door SONT vastgestelde vergoeding?)</a:t>
            </a:r>
          </a:p>
          <a:p>
            <a:r>
              <a:rPr lang="nl-NL" sz="2000" dirty="0"/>
              <a:t>Hof Den Haag: ja. Niet relevant dat </a:t>
            </a:r>
            <a:r>
              <a:rPr lang="nl-NL" sz="2000" dirty="0" err="1"/>
              <a:t>cloudservers</a:t>
            </a:r>
            <a:r>
              <a:rPr lang="nl-NL" sz="2000" dirty="0"/>
              <a:t> vaak niet in Nederland staan. Apparaten zoals smartphones zijn nodig om </a:t>
            </a:r>
            <a:r>
              <a:rPr lang="nl-NL" sz="2000" dirty="0" err="1"/>
              <a:t>cloudkopieën</a:t>
            </a:r>
            <a:r>
              <a:rPr lang="nl-NL" sz="2000" dirty="0"/>
              <a:t> te maken. Lidstaat mag ervoor kiezen heffing op deze voorwerpen te leggen. Geen verplichting om bij </a:t>
            </a:r>
            <a:r>
              <a:rPr lang="nl-NL" sz="2000" dirty="0" err="1"/>
              <a:t>cloudproviders</a:t>
            </a:r>
            <a:r>
              <a:rPr lang="nl-NL" sz="2000" dirty="0"/>
              <a:t> te innen; praktische bezwaren.</a:t>
            </a:r>
          </a:p>
          <a:p>
            <a:r>
              <a:rPr lang="nl-NL" sz="2000" dirty="0"/>
              <a:t>MAAR: </a:t>
            </a:r>
            <a:r>
              <a:rPr lang="nl-NL" sz="2000" i="1" dirty="0"/>
              <a:t>offline streaming </a:t>
            </a:r>
            <a:r>
              <a:rPr lang="nl-NL" sz="2000" i="1" dirty="0" err="1"/>
              <a:t>copies</a:t>
            </a:r>
            <a:r>
              <a:rPr lang="nl-NL" sz="2000" i="1" dirty="0"/>
              <a:t> </a:t>
            </a:r>
            <a:r>
              <a:rPr lang="nl-NL" sz="2000" dirty="0"/>
              <a:t>zijn géén thuiskopie. Uit NL wetsgeschiedenis blijkt dat thuiskopieën niet door professionele ondernemer mogen worden gemaakt. Is hier wel het geval (</a:t>
            </a:r>
            <a:r>
              <a:rPr lang="nl-NL" sz="2000" dirty="0" err="1"/>
              <a:t>Spotify</a:t>
            </a:r>
            <a:r>
              <a:rPr lang="nl-NL" sz="2000" dirty="0"/>
              <a:t>, </a:t>
            </a:r>
            <a:r>
              <a:rPr lang="nl-NL" sz="2000" dirty="0" err="1"/>
              <a:t>Netflix</a:t>
            </a:r>
            <a:r>
              <a:rPr lang="nl-NL" sz="2000" dirty="0"/>
              <a:t>). Daarnaast blijft rechthebbende controle houden.</a:t>
            </a:r>
          </a:p>
          <a:p>
            <a:r>
              <a:rPr lang="nl-NL" sz="2000" dirty="0"/>
              <a:t>Cassatie tegen dit laatste oordeel. </a:t>
            </a:r>
            <a:r>
              <a:rPr lang="nl-NL" sz="2000" dirty="0" err="1"/>
              <a:t>To</a:t>
            </a:r>
            <a:r>
              <a:rPr lang="nl-NL" sz="2000" dirty="0"/>
              <a:t> </a:t>
            </a:r>
            <a:r>
              <a:rPr lang="nl-NL" sz="2000" dirty="0" err="1"/>
              <a:t>be</a:t>
            </a:r>
            <a:r>
              <a:rPr lang="nl-NL" sz="2000" dirty="0"/>
              <a:t> </a:t>
            </a:r>
            <a:r>
              <a:rPr lang="nl-NL" sz="2000" dirty="0" err="1"/>
              <a:t>continued</a:t>
            </a:r>
            <a:r>
              <a:rPr lang="nl-NL" sz="2000" dirty="0"/>
              <a:t>..  </a:t>
            </a:r>
          </a:p>
          <a:p>
            <a:endParaRPr lang="nl-NL" sz="2000" dirty="0"/>
          </a:p>
          <a:p>
            <a:pPr marL="0" indent="0">
              <a:buNone/>
            </a:pPr>
            <a:endParaRPr lang="nl-NL" sz="2000" dirty="0"/>
          </a:p>
          <a:p>
            <a:pPr marL="0" indent="0">
              <a:buNone/>
            </a:pPr>
            <a:endParaRPr lang="nl-NL" sz="2000" dirty="0"/>
          </a:p>
        </p:txBody>
      </p:sp>
      <p:pic>
        <p:nvPicPr>
          <p:cNvPr id="4" name="Picture 2" descr="cloud Memes &amp;amp; GIFs - Imgflip">
            <a:extLst>
              <a:ext uri="{FF2B5EF4-FFF2-40B4-BE49-F238E27FC236}">
                <a16:creationId xmlns:a16="http://schemas.microsoft.com/office/drawing/2014/main" id="{90018113-0251-EE83-6270-3B85A97FCB9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56485" y="-14387"/>
            <a:ext cx="3335515" cy="2553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88143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1897</Words>
  <Application>Microsoft Office PowerPoint</Application>
  <PresentationFormat>Breedbeeld</PresentationFormat>
  <Paragraphs>120</Paragraphs>
  <Slides>19</Slides>
  <Notes>0</Notes>
  <HiddenSlides>0</HiddenSlides>
  <MMClips>2</MMClips>
  <ScaleCrop>false</ScaleCrop>
  <HeadingPairs>
    <vt:vector size="8" baseType="variant">
      <vt:variant>
        <vt:lpstr>Gebruikte lettertypen</vt:lpstr>
      </vt:variant>
      <vt:variant>
        <vt:i4>5</vt:i4>
      </vt:variant>
      <vt:variant>
        <vt:lpstr>Thema</vt:lpstr>
      </vt:variant>
      <vt:variant>
        <vt:i4>1</vt:i4>
      </vt:variant>
      <vt:variant>
        <vt:lpstr>Ingesloten OLE-bronprogramma's</vt:lpstr>
      </vt:variant>
      <vt:variant>
        <vt:i4>1</vt:i4>
      </vt:variant>
      <vt:variant>
        <vt:lpstr>Diatitels</vt:lpstr>
      </vt:variant>
      <vt:variant>
        <vt:i4>19</vt:i4>
      </vt:variant>
    </vt:vector>
  </HeadingPairs>
  <TitlesOfParts>
    <vt:vector size="26" baseType="lpstr">
      <vt:lpstr>Arial</vt:lpstr>
      <vt:lpstr>Calibri</vt:lpstr>
      <vt:lpstr>Calibri Light</vt:lpstr>
      <vt:lpstr>Source Sans Pro</vt:lpstr>
      <vt:lpstr>Verdana</vt:lpstr>
      <vt:lpstr>Kantoorthema</vt:lpstr>
      <vt:lpstr>Bitmap Image</vt:lpstr>
      <vt:lpstr>Top 10  Actualiteiten in het entertainmentrecht 2022 (in 45 minuten)</vt:lpstr>
      <vt:lpstr>10:</vt:lpstr>
      <vt:lpstr>10: Rechtbank in Q vs Q (2)</vt:lpstr>
      <vt:lpstr>9: Max Verstappen</vt:lpstr>
      <vt:lpstr>9: Max Verstappen (2)</vt:lpstr>
      <vt:lpstr>8: NFT’s </vt:lpstr>
      <vt:lpstr>8: NFT’s (2)</vt:lpstr>
      <vt:lpstr>NFT’s: nog relevant in 2023?</vt:lpstr>
      <vt:lpstr>7: Thuiskopie in de cloud</vt:lpstr>
      <vt:lpstr>6: BREIN/Ziggo I en II – einde van NAW-verzoeken?</vt:lpstr>
      <vt:lpstr>6: BREIN/Ziggo I en II – einde van NAW-verzoeken?</vt:lpstr>
      <vt:lpstr>5: The Voice en andere schandalen</vt:lpstr>
      <vt:lpstr>4: HvJEU in Polen/Europese Raad &amp; Parlement</vt:lpstr>
      <vt:lpstr>3: VoetbalTV</vt:lpstr>
      <vt:lpstr>3: VoetbalTV (2)</vt:lpstr>
      <vt:lpstr>2: Auteurscontractenrecht 2.0</vt:lpstr>
      <vt:lpstr>1: Martin Garrix/Spinnin’</vt:lpstr>
      <vt:lpstr>1: Martin Garrix/Spinnin’ (2)</vt:lpstr>
      <vt:lpstr>Dank jullie wel!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10  Actualiteiten in het entertainmentrecht 2022 (in 45 minuten)</dc:title>
  <dc:creator>Marijn Kingma</dc:creator>
  <cp:lastModifiedBy>Jiska van den Berg</cp:lastModifiedBy>
  <cp:revision>21</cp:revision>
  <dcterms:created xsi:type="dcterms:W3CDTF">2022-09-05T19:11:26Z</dcterms:created>
  <dcterms:modified xsi:type="dcterms:W3CDTF">2022-09-08T11:21:03Z</dcterms:modified>
</cp:coreProperties>
</file>